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302" r:id="rId6"/>
    <p:sldId id="325" r:id="rId7"/>
    <p:sldId id="317" r:id="rId8"/>
    <p:sldId id="312" r:id="rId9"/>
    <p:sldId id="306" r:id="rId10"/>
    <p:sldId id="335" r:id="rId11"/>
    <p:sldId id="315" r:id="rId12"/>
    <p:sldId id="313" r:id="rId13"/>
    <p:sldId id="314" r:id="rId14"/>
    <p:sldId id="329" r:id="rId15"/>
    <p:sldId id="294" r:id="rId16"/>
    <p:sldId id="330" r:id="rId17"/>
    <p:sldId id="318" r:id="rId18"/>
    <p:sldId id="321" r:id="rId19"/>
    <p:sldId id="319" r:id="rId20"/>
    <p:sldId id="331" r:id="rId21"/>
    <p:sldId id="324" r:id="rId22"/>
    <p:sldId id="332" r:id="rId23"/>
    <p:sldId id="292" r:id="rId24"/>
    <p:sldId id="297" r:id="rId25"/>
    <p:sldId id="333" r:id="rId26"/>
    <p:sldId id="316" r:id="rId27"/>
    <p:sldId id="334" r:id="rId28"/>
    <p:sldId id="299"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7DA"/>
    <a:srgbClr val="9FC76E"/>
    <a:srgbClr val="D04742"/>
    <a:srgbClr val="EB93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5DAC6-F2EA-4C37-A23D-3A0891F04FAC}" v="170" dt="2023-12-06T14:39:58.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8" autoAdjust="0"/>
    <p:restoredTop sz="93792" autoAdjust="0"/>
  </p:normalViewPr>
  <p:slideViewPr>
    <p:cSldViewPr snapToGrid="0">
      <p:cViewPr varScale="1">
        <p:scale>
          <a:sx n="76" d="100"/>
          <a:sy n="76" d="100"/>
        </p:scale>
        <p:origin x="316" y="6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CA354-34B9-45B4-A140-EBDC0601E3EC}" type="datetimeFigureOut">
              <a:rPr lang="fr-FR" smtClean="0"/>
              <a:t>11/12/2023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13C86-961B-4AF0-AA11-EBBC819A5782}" type="slidenum">
              <a:rPr lang="fr-FR" smtClean="0"/>
              <a:t>‹N°›</a:t>
            </a:fld>
            <a:endParaRPr lang="fr-FR"/>
          </a:p>
        </p:txBody>
      </p:sp>
    </p:spTree>
    <p:extLst>
      <p:ext uri="{BB962C8B-B14F-4D97-AF65-F5344CB8AC3E}">
        <p14:creationId xmlns:p14="http://schemas.microsoft.com/office/powerpoint/2010/main" val="178992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1</a:t>
            </a:fld>
            <a:endParaRPr lang="fr-FR"/>
          </a:p>
        </p:txBody>
      </p:sp>
    </p:spTree>
    <p:extLst>
      <p:ext uri="{BB962C8B-B14F-4D97-AF65-F5344CB8AC3E}">
        <p14:creationId xmlns:p14="http://schemas.microsoft.com/office/powerpoint/2010/main" val="155868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10</a:t>
            </a:fld>
            <a:endParaRPr lang="fr-FR"/>
          </a:p>
        </p:txBody>
      </p:sp>
    </p:spTree>
    <p:extLst>
      <p:ext uri="{BB962C8B-B14F-4D97-AF65-F5344CB8AC3E}">
        <p14:creationId xmlns:p14="http://schemas.microsoft.com/office/powerpoint/2010/main" val="265730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9 propositions d’ateliers pour la rencontre : selon votre choix, vous pourrez choisir de mettre en place des ateliers pendant la rencontre et d’autres pourront aussi être vécus en classe. Le Break show, le break </a:t>
            </a:r>
            <a:r>
              <a:rPr lang="fr-FR" dirty="0" err="1"/>
              <a:t>battle</a:t>
            </a:r>
            <a:r>
              <a:rPr lang="fr-FR" dirty="0"/>
              <a:t> sont des incontournables de la rencontre, leur cœur, pour faire vivre un spectacle artistique pendant la rencontre. Sur tous les ateliers, les rôles</a:t>
            </a:r>
            <a:r>
              <a:rPr lang="fr-FR" baseline="0" dirty="0"/>
              <a:t> sociaux sont explicités. Nous y reviendrons.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11</a:t>
            </a:fld>
            <a:endParaRPr lang="fr-FR"/>
          </a:p>
        </p:txBody>
      </p:sp>
    </p:spTree>
    <p:extLst>
      <p:ext uri="{BB962C8B-B14F-4D97-AF65-F5344CB8AC3E}">
        <p14:creationId xmlns:p14="http://schemas.microsoft.com/office/powerpoint/2010/main" val="262478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ateliers incontournables pour la rencontre le break </a:t>
            </a:r>
            <a:r>
              <a:rPr lang="fr-FR" dirty="0" err="1"/>
              <a:t>battle</a:t>
            </a:r>
            <a:r>
              <a:rPr lang="fr-FR" dirty="0"/>
              <a:t> et le break show</a:t>
            </a:r>
          </a:p>
          <a:p>
            <a:endParaRPr lang="fr-FR" dirty="0"/>
          </a:p>
          <a:p>
            <a:r>
              <a:rPr lang="fr-FR" dirty="0"/>
              <a:t>Break show : c’est un temps de présentation des phrases dansées préparées en lien avec la séquence d’apprentissage qui vient d’être présentée. Les phrases peuvent être mémorisées en amont ou apprise pendant la rencontre (Break dictée). L’objectif est bien d’ouvrir le regard du spectateur et de donner à voir (rappel danse de création : 3 rôles danseur  : accepter le regard de l’autre/chorégraphe : faire des choix/spectateur : ouvrir le regard, exprimer son ressenti). </a:t>
            </a:r>
          </a:p>
          <a:p>
            <a:r>
              <a:rPr lang="fr-FR" dirty="0"/>
              <a:t>Les rôles sociaux sont présents : orateur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Break </a:t>
            </a:r>
            <a:r>
              <a:rPr lang="fr-FR" dirty="0" err="1"/>
              <a:t>battle</a:t>
            </a:r>
            <a:r>
              <a:rPr lang="fr-FR" baseline="0" dirty="0"/>
              <a:t> :  à travers un béret </a:t>
            </a:r>
            <a:r>
              <a:rPr lang="fr-FR" baseline="0" dirty="0" err="1"/>
              <a:t>battle</a:t>
            </a:r>
            <a:r>
              <a:rPr lang="fr-FR" baseline="0" dirty="0"/>
              <a:t> défi entre 2 danseurs ou 2 groupes (duos) devant un jury. Il s’agit de communiquer des émotions. C’est très prégnant sur le </a:t>
            </a:r>
            <a:r>
              <a:rPr lang="fr-FR" baseline="0" dirty="0" err="1"/>
              <a:t>battle</a:t>
            </a:r>
            <a:r>
              <a:rPr lang="fr-FR" baseline="0" dirty="0"/>
              <a:t> : les danseurs vont se défier, communiquer des intentions aux danseurs, juges et spectateurs. On communiquera son ressenti à l’aide de la carte coup de cœur.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12</a:t>
            </a:fld>
            <a:endParaRPr lang="fr-FR"/>
          </a:p>
        </p:txBody>
      </p:sp>
    </p:spTree>
    <p:extLst>
      <p:ext uri="{BB962C8B-B14F-4D97-AF65-F5344CB8AC3E}">
        <p14:creationId xmlns:p14="http://schemas.microsoft.com/office/powerpoint/2010/main" val="327967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break dictée</a:t>
            </a:r>
            <a:r>
              <a:rPr lang="fr-FR" baseline="0" dirty="0"/>
              <a:t>. Il s’agit d’explorer à partir de consignes simples (tendre un bras, avancer une jambe, frapper dans les mains, s’asseoir sur les fesses…). Les danseurs sont amenés à trouver le chemin pour passer d’un mouvement à l’autre. Là encore l’orateur dictera les gestes. La musique est très importante. Vous retrouverez dans la </a:t>
            </a:r>
            <a:r>
              <a:rPr lang="fr-FR" baseline="0" dirty="0" err="1"/>
              <a:t>play</a:t>
            </a:r>
            <a:r>
              <a:rPr lang="fr-FR" baseline="0" dirty="0"/>
              <a:t> </a:t>
            </a:r>
            <a:r>
              <a:rPr lang="fr-FR" baseline="0" dirty="0" err="1"/>
              <a:t>list</a:t>
            </a:r>
            <a:r>
              <a:rPr lang="fr-FR" baseline="0" dirty="0"/>
              <a:t> des musiques adaptées. On insistera sur la répétition qui pour une mémorisation passe par le corps. On jouera sur les composantes de la danse (temps  : refaire au ralenti/rapide –espace : se mettre en face à face, les procédés de composition : unisson…)</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13</a:t>
            </a:fld>
            <a:endParaRPr lang="fr-FR"/>
          </a:p>
        </p:txBody>
      </p:sp>
    </p:spTree>
    <p:extLst>
      <p:ext uri="{BB962C8B-B14F-4D97-AF65-F5344CB8AC3E}">
        <p14:creationId xmlns:p14="http://schemas.microsoft.com/office/powerpoint/2010/main" val="395627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Je vais évoquer les  ateliers autour de la culture du break vous sont proposés : Break culture, break book,</a:t>
            </a:r>
            <a:r>
              <a:rPr lang="fr-FR" baseline="0" dirty="0"/>
              <a:t> break look. Ces ateliers peuvent aussi être menés en amont de la rencontre pour enrichir la culture des </a:t>
            </a:r>
            <a:r>
              <a:rPr lang="fr-FR" baseline="0" dirty="0" err="1"/>
              <a:t>Breakers</a:t>
            </a:r>
            <a:r>
              <a:rPr lang="fr-FR"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Culture</a:t>
            </a:r>
            <a:r>
              <a:rPr lang="fr-FR" baseline="0" dirty="0"/>
              <a:t> break  : Cet atelier vise à mieux connaitre et mémoriser les 4 familles du break en nommant les figures (power moves, foot </a:t>
            </a:r>
            <a:r>
              <a:rPr lang="fr-FR" baseline="0" dirty="0" err="1"/>
              <a:t>work</a:t>
            </a:r>
            <a:r>
              <a:rPr lang="fr-FR" baseline="0" dirty="0"/>
              <a:t>, top rock et </a:t>
            </a:r>
            <a:r>
              <a:rPr lang="fr-FR" baseline="0" dirty="0" err="1"/>
              <a:t>freeze</a:t>
            </a:r>
            <a:r>
              <a:rPr lang="fr-FR" baseline="0" dirty="0"/>
              <a:t>). Il vise aussi à s’approprier les rôles sociaux de la rencontre </a:t>
            </a:r>
            <a:r>
              <a:rPr lang="fr-FR" baseline="0" dirty="0" err="1"/>
              <a:t>Break’s</a:t>
            </a:r>
            <a:r>
              <a:rPr lang="fr-FR" baseline="0" dirty="0"/>
              <a:t> cool (orateur, maître de cérémonie, B reporter…)</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Tous les outils sont fournis pour réaliser l’atelier</a:t>
            </a:r>
            <a:r>
              <a:rPr lang="fr-FR" baseline="0" dirty="0"/>
              <a:t> et valider les réponses des enfants (outil pour déposer les photos des 12 points qui seront le support du parcours en étoile et fiches utiles aux deux jeux proposés.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14</a:t>
            </a:fld>
            <a:endParaRPr lang="fr-FR"/>
          </a:p>
        </p:txBody>
      </p:sp>
    </p:spTree>
    <p:extLst>
      <p:ext uri="{BB962C8B-B14F-4D97-AF65-F5344CB8AC3E}">
        <p14:creationId xmlns:p14="http://schemas.microsoft.com/office/powerpoint/2010/main" val="289944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Tous les outils sont fournis pour réaliser l’atelier et valider les réponses des enfants. On peut </a:t>
            </a:r>
            <a:r>
              <a:rPr lang="fr-FR" dirty="0" err="1"/>
              <a:t>breaker</a:t>
            </a:r>
            <a:r>
              <a:rPr lang="fr-FR" dirty="0"/>
              <a:t> dehors ! Culture break nous le prouve ! Le break une danse urbaine ! </a:t>
            </a:r>
          </a:p>
          <a:p>
            <a:r>
              <a:rPr lang="fr-FR" dirty="0"/>
              <a:t>On y retrouve les photos des 4 familles (power moves, foot </a:t>
            </a:r>
            <a:r>
              <a:rPr lang="fr-FR" dirty="0" err="1"/>
              <a:t>work</a:t>
            </a:r>
            <a:r>
              <a:rPr lang="fr-FR" dirty="0"/>
              <a:t>, </a:t>
            </a:r>
            <a:r>
              <a:rPr lang="fr-FR" dirty="0" err="1"/>
              <a:t>freeze</a:t>
            </a:r>
            <a:r>
              <a:rPr lang="fr-FR" dirty="0"/>
              <a:t>, top </a:t>
            </a:r>
            <a:r>
              <a:rPr lang="fr-FR" dirty="0" err="1"/>
              <a:t>work</a:t>
            </a:r>
            <a:r>
              <a:rPr lang="fr-FR" dirty="0"/>
              <a:t>) et les rôles sociaux (orateur, maître de cérémonie…) qui seront vécus pendant la rencontre</a:t>
            </a:r>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15</a:t>
            </a:fld>
            <a:endParaRPr lang="fr-FR"/>
          </a:p>
        </p:txBody>
      </p:sp>
    </p:spTree>
    <p:extLst>
      <p:ext uri="{BB962C8B-B14F-4D97-AF65-F5344CB8AC3E}">
        <p14:creationId xmlns:p14="http://schemas.microsoft.com/office/powerpoint/2010/main" val="255707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break look aiguise le regard en permettant l’échange autour de ce qu’on a vu, ce qu’on a ressenti (regard analytique et sensible). Il permet d’enrichir la culture chorégraphique avec 4 ateliers à choisir : </a:t>
            </a:r>
          </a:p>
          <a:p>
            <a:r>
              <a:rPr lang="fr-FR" dirty="0"/>
              <a:t>Les mots du spectacle (collecte  pour aiguiser le regard : qu’as-tu vu ? Identifier les espaces, les émotions, procédés de compositions)? Tous les ateliers se terminent par un rituel photo où les </a:t>
            </a:r>
            <a:r>
              <a:rPr lang="fr-FR" dirty="0" err="1"/>
              <a:t>crews</a:t>
            </a:r>
            <a:r>
              <a:rPr lang="fr-FR" dirty="0"/>
              <a:t> reprendront un geste, une posture de ce qu’ils ont vu. On retrouve des chorégraphes emblématiques de la danse contemporaine </a:t>
            </a:r>
            <a:r>
              <a:rPr lang="fr-FR" dirty="0" err="1"/>
              <a:t>kader</a:t>
            </a:r>
            <a:r>
              <a:rPr lang="fr-FR" dirty="0"/>
              <a:t> </a:t>
            </a:r>
            <a:r>
              <a:rPr lang="fr-FR" dirty="0" err="1"/>
              <a:t>Attou</a:t>
            </a:r>
            <a:r>
              <a:rPr lang="fr-FR" dirty="0"/>
              <a:t> (</a:t>
            </a:r>
            <a:r>
              <a:rPr lang="fr-FR" dirty="0" err="1"/>
              <a:t>roots</a:t>
            </a:r>
            <a:r>
              <a:rPr lang="fr-FR" dirty="0"/>
              <a:t>), </a:t>
            </a:r>
            <a:r>
              <a:rPr lang="fr-FR" dirty="0" err="1"/>
              <a:t>Merzouki</a:t>
            </a:r>
            <a:r>
              <a:rPr lang="fr-FR" dirty="0"/>
              <a:t> (</a:t>
            </a:r>
            <a:r>
              <a:rPr lang="fr-FR" dirty="0" err="1"/>
              <a:t>Vertikal</a:t>
            </a:r>
            <a:r>
              <a:rPr lang="fr-FR" dirty="0"/>
              <a:t>)… 2</a:t>
            </a:r>
            <a:r>
              <a:rPr lang="fr-FR" baseline="30000" dirty="0"/>
              <a:t>ème</a:t>
            </a:r>
            <a:r>
              <a:rPr lang="fr-FR" dirty="0"/>
              <a:t> atelier les lieux de la danse (musée, extérieur, salle ou divers lieux de la ville)</a:t>
            </a:r>
          </a:p>
          <a:p>
            <a:r>
              <a:rPr lang="fr-FR" dirty="0"/>
              <a:t>2èm : photo cadavre exquis inventer un récit à partir de postures de danseurs. Se focaliser sur les gestes, les corps, imaginer ce qui n’est pas dans l’image…</a:t>
            </a:r>
          </a:p>
          <a:p>
            <a:r>
              <a:rPr lang="fr-FR" dirty="0"/>
              <a:t>Photo mystère : à partir d’un cache dévoiler progressivement la photo en découvrant progressivement le corps (main, bras, épaule…) Atelier qui fonctionne très bien avec des tout petits. </a:t>
            </a:r>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16</a:t>
            </a:fld>
            <a:endParaRPr lang="fr-FR"/>
          </a:p>
        </p:txBody>
      </p:sp>
    </p:spTree>
    <p:extLst>
      <p:ext uri="{BB962C8B-B14F-4D97-AF65-F5344CB8AC3E}">
        <p14:creationId xmlns:p14="http://schemas.microsoft.com/office/powerpoint/2010/main" val="376024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ateliers pour s’acculturer.</a:t>
            </a:r>
          </a:p>
          <a:p>
            <a:r>
              <a:rPr lang="fr-FR" baseline="0" dirty="0"/>
              <a:t>Le break book proposera aux enfants d’explorer des albums autour du hip hop et de découvrir l’univers musical qui l’entoure. Des situations de lecture partagées sont présentées. </a:t>
            </a:r>
          </a:p>
          <a:p>
            <a:r>
              <a:rPr lang="fr-FR" baseline="0" dirty="0"/>
              <a:t>Des albums pourront nourrir l’atelier Break philo, notre remue-méninges,  en nourrissant la réflexion autour de la thématique de l’égalité filles/garçons. Un exemple : Emile et la danse de boxe. </a:t>
            </a:r>
            <a:r>
              <a:rPr lang="fr-FR" i="1" baseline="0" dirty="0"/>
              <a:t>Proposition yoga si yoga de boxe, découpe de papier carton… si boxe… fin du cours de danse ravi au milieu « des filles en tutu ». </a:t>
            </a:r>
            <a:endParaRPr lang="fr-FR" dirty="0"/>
          </a:p>
          <a:p>
            <a:r>
              <a:rPr lang="fr-FR" dirty="0"/>
              <a:t> pour s’acculturer</a:t>
            </a:r>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17</a:t>
            </a:fld>
            <a:endParaRPr lang="fr-FR"/>
          </a:p>
        </p:txBody>
      </p:sp>
    </p:spTree>
    <p:extLst>
      <p:ext uri="{BB962C8B-B14F-4D97-AF65-F5344CB8AC3E}">
        <p14:creationId xmlns:p14="http://schemas.microsoft.com/office/powerpoint/2010/main" val="113601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Il est important de définir l’objet du reportage choisir ce que l’on va traiter en portant le regard plus spécifiquement sur les </a:t>
            </a:r>
            <a:r>
              <a:rPr lang="fr-FR" dirty="0" err="1"/>
              <a:t>crews</a:t>
            </a:r>
            <a:r>
              <a:rPr lang="fr-FR" dirty="0"/>
              <a:t>, </a:t>
            </a:r>
            <a:r>
              <a:rPr lang="fr-FR" dirty="0" err="1"/>
              <a:t>battle</a:t>
            </a:r>
            <a:r>
              <a:rPr lang="fr-FR" dirty="0"/>
              <a:t>…) sa forme (film, interviews … choisir les espaces, créer son studio, garder un souvenir de la rencontre</a:t>
            </a:r>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18</a:t>
            </a:fld>
            <a:endParaRPr lang="fr-FR"/>
          </a:p>
        </p:txBody>
      </p:sp>
    </p:spTree>
    <p:extLst>
      <p:ext uri="{BB962C8B-B14F-4D97-AF65-F5344CB8AC3E}">
        <p14:creationId xmlns:p14="http://schemas.microsoft.com/office/powerpoint/2010/main" val="1987917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3’Isabelle</a:t>
            </a:r>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22</a:t>
            </a:fld>
            <a:endParaRPr lang="fr-FR"/>
          </a:p>
        </p:txBody>
      </p:sp>
    </p:spTree>
    <p:extLst>
      <p:ext uri="{BB962C8B-B14F-4D97-AF65-F5344CB8AC3E}">
        <p14:creationId xmlns:p14="http://schemas.microsoft.com/office/powerpoint/2010/main" val="342244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la pratique,</a:t>
            </a:r>
            <a:r>
              <a:rPr lang="fr-FR" baseline="0" dirty="0"/>
              <a:t> nous allons découvrir…</a:t>
            </a:r>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2</a:t>
            </a:fld>
            <a:endParaRPr lang="fr-FR"/>
          </a:p>
        </p:txBody>
      </p:sp>
    </p:spTree>
    <p:extLst>
      <p:ext uri="{BB962C8B-B14F-4D97-AF65-F5344CB8AC3E}">
        <p14:creationId xmlns:p14="http://schemas.microsoft.com/office/powerpoint/2010/main" val="323319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les 5 entrées de la ressource « Break S’cool »</a:t>
            </a:r>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3</a:t>
            </a:fld>
            <a:endParaRPr lang="fr-FR"/>
          </a:p>
        </p:txBody>
      </p:sp>
    </p:spTree>
    <p:extLst>
      <p:ext uri="{BB962C8B-B14F-4D97-AF65-F5344CB8AC3E}">
        <p14:creationId xmlns:p14="http://schemas.microsoft.com/office/powerpoint/2010/main" val="294933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Plusieurs outils pour vous accompagner et vous aider</a:t>
            </a:r>
          </a:p>
          <a:p>
            <a:pPr lvl="0"/>
            <a:r>
              <a:rPr lang="fr-FR" sz="1200" kern="1200" dirty="0">
                <a:solidFill>
                  <a:schemeClr val="tx1"/>
                </a:solidFill>
                <a:effectLst/>
                <a:latin typeface="+mn-lt"/>
                <a:ea typeface="+mn-ea"/>
                <a:cs typeface="+mn-cs"/>
              </a:rPr>
              <a:t>1.Tout d’abord des cartes de </a:t>
            </a:r>
            <a:r>
              <a:rPr lang="fr-FR" sz="1200" kern="1200" dirty="0" err="1">
                <a:solidFill>
                  <a:schemeClr val="tx1"/>
                </a:solidFill>
                <a:effectLst/>
                <a:latin typeface="+mn-lt"/>
                <a:ea typeface="+mn-ea"/>
                <a:cs typeface="+mn-cs"/>
              </a:rPr>
              <a:t>breaker</a:t>
            </a:r>
            <a:r>
              <a:rPr lang="fr-FR" sz="1200" kern="1200" dirty="0">
                <a:solidFill>
                  <a:schemeClr val="tx1"/>
                </a:solidFill>
                <a:effectLst/>
                <a:latin typeface="+mn-lt"/>
                <a:ea typeface="+mn-ea"/>
                <a:cs typeface="+mn-cs"/>
              </a:rPr>
              <a:t> au nombre de 20 qui permettront de construire une phrase dansée comportant plusieurs figures issues des 4 grandes composantes du </a:t>
            </a:r>
            <a:r>
              <a:rPr lang="fr-FR" sz="1200" kern="1200" dirty="0" err="1">
                <a:solidFill>
                  <a:schemeClr val="tx1"/>
                </a:solidFill>
                <a:effectLst/>
                <a:latin typeface="+mn-lt"/>
                <a:ea typeface="+mn-ea"/>
                <a:cs typeface="+mn-cs"/>
              </a:rPr>
              <a:t>breaking</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Celle qui est présentée à gauche est un pas de préparation appelé top rock</a:t>
            </a:r>
          </a:p>
          <a:p>
            <a:r>
              <a:rPr lang="fr-FR" sz="1200" kern="1200" dirty="0">
                <a:solidFill>
                  <a:schemeClr val="tx1"/>
                </a:solidFill>
                <a:effectLst/>
                <a:latin typeface="+mn-lt"/>
                <a:ea typeface="+mn-ea"/>
                <a:cs typeface="+mn-cs"/>
              </a:rPr>
              <a:t>Chaque famille a sa couleur : </a:t>
            </a:r>
          </a:p>
          <a:p>
            <a:r>
              <a:rPr lang="fr-FR" sz="1200" kern="1200" dirty="0">
                <a:solidFill>
                  <a:schemeClr val="tx1"/>
                </a:solidFill>
                <a:effectLst/>
                <a:latin typeface="+mn-lt"/>
                <a:ea typeface="+mn-ea"/>
                <a:cs typeface="+mn-cs"/>
              </a:rPr>
              <a:t>-Le vert pour les pas de préparation</a:t>
            </a:r>
          </a:p>
          <a:p>
            <a:r>
              <a:rPr lang="fr-FR" sz="1200" kern="1200" dirty="0">
                <a:solidFill>
                  <a:schemeClr val="tx1"/>
                </a:solidFill>
                <a:effectLst/>
                <a:latin typeface="+mn-lt"/>
                <a:ea typeface="+mn-ea"/>
                <a:cs typeface="+mn-cs"/>
              </a:rPr>
              <a:t>- Le bleu pour les foot </a:t>
            </a:r>
            <a:r>
              <a:rPr lang="fr-FR" sz="1200" kern="1200" dirty="0" err="1">
                <a:solidFill>
                  <a:schemeClr val="tx1"/>
                </a:solidFill>
                <a:effectLst/>
                <a:latin typeface="+mn-lt"/>
                <a:ea typeface="+mn-ea"/>
                <a:cs typeface="+mn-cs"/>
              </a:rPr>
              <a:t>work</a:t>
            </a:r>
            <a:r>
              <a:rPr lang="fr-FR" sz="1200" kern="1200" dirty="0">
                <a:solidFill>
                  <a:schemeClr val="tx1"/>
                </a:solidFill>
                <a:effectLst/>
                <a:latin typeface="+mn-lt"/>
                <a:ea typeface="+mn-ea"/>
                <a:cs typeface="+mn-cs"/>
              </a:rPr>
              <a:t> travail des jambes au sol appelés aussi passe- passe</a:t>
            </a:r>
          </a:p>
          <a:p>
            <a:r>
              <a:rPr lang="fr-FR" sz="1200" kern="1200" dirty="0">
                <a:solidFill>
                  <a:schemeClr val="tx1"/>
                </a:solidFill>
                <a:effectLst/>
                <a:latin typeface="+mn-lt"/>
                <a:ea typeface="+mn-ea"/>
                <a:cs typeface="+mn-cs"/>
              </a:rPr>
              <a:t>- Le rouge pour les power moves c’est-à-dire les grandes phases</a:t>
            </a:r>
          </a:p>
          <a:p>
            <a:r>
              <a:rPr lang="fr-FR" sz="1200" kern="1200" dirty="0">
                <a:solidFill>
                  <a:schemeClr val="tx1"/>
                </a:solidFill>
                <a:effectLst/>
                <a:latin typeface="+mn-lt"/>
                <a:ea typeface="+mn-ea"/>
                <a:cs typeface="+mn-cs"/>
              </a:rPr>
              <a:t>- le jaune pour les </a:t>
            </a:r>
            <a:r>
              <a:rPr lang="fr-FR" sz="1200" kern="1200" dirty="0" err="1">
                <a:solidFill>
                  <a:schemeClr val="tx1"/>
                </a:solidFill>
                <a:effectLst/>
                <a:latin typeface="+mn-lt"/>
                <a:ea typeface="+mn-ea"/>
                <a:cs typeface="+mn-cs"/>
              </a:rPr>
              <a:t>freezes</a:t>
            </a:r>
            <a:r>
              <a:rPr lang="fr-FR" sz="1200" kern="1200" dirty="0">
                <a:solidFill>
                  <a:schemeClr val="tx1"/>
                </a:solidFill>
                <a:effectLst/>
                <a:latin typeface="+mn-lt"/>
                <a:ea typeface="+mn-ea"/>
                <a:cs typeface="+mn-cs"/>
              </a:rPr>
              <a:t> ou figures gelées</a:t>
            </a:r>
          </a:p>
          <a:p>
            <a:r>
              <a:rPr lang="fr-FR" sz="1200" kern="1200" dirty="0">
                <a:solidFill>
                  <a:schemeClr val="tx1"/>
                </a:solidFill>
                <a:effectLst/>
                <a:latin typeface="+mn-lt"/>
                <a:ea typeface="+mn-ea"/>
                <a:cs typeface="+mn-cs"/>
              </a:rPr>
              <a:t>2 Un poster au centre à afficher qui regroupe l’ensemble des figures proposées.</a:t>
            </a:r>
          </a:p>
          <a:p>
            <a:r>
              <a:rPr lang="fr-FR" dirty="0"/>
              <a:t>3. Des supports musicaux classés,</a:t>
            </a:r>
            <a:r>
              <a:rPr lang="fr-FR" baseline="0" dirty="0"/>
              <a:t> </a:t>
            </a:r>
            <a:r>
              <a:rPr lang="fr-FR" dirty="0"/>
              <a:t>en fonctions des temps de la séance ( échauffement, situations, restitution)</a:t>
            </a:r>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4</a:t>
            </a:fld>
            <a:endParaRPr lang="fr-FR"/>
          </a:p>
        </p:txBody>
      </p:sp>
    </p:spTree>
    <p:extLst>
      <p:ext uri="{BB962C8B-B14F-4D97-AF65-F5344CB8AC3E}">
        <p14:creationId xmlns:p14="http://schemas.microsoft.com/office/powerpoint/2010/main" val="31396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a:t>
            </a:r>
            <a:r>
              <a:rPr lang="fr-FR" baseline="0" dirty="0"/>
              <a:t> séance de la séquence est découpée en 3 temps : échauffement-situation d’apprentissage phare- Restitution ( On travaille les 3 rôles : Spectateurs Danseurs Chorégraphe )</a:t>
            </a:r>
          </a:p>
          <a:p>
            <a:r>
              <a:rPr lang="fr-FR" baseline="0" dirty="0"/>
              <a:t>Au cours de la séquence, l’acculturation est progressive</a:t>
            </a:r>
          </a:p>
          <a:p>
            <a:r>
              <a:rPr lang="fr-FR" baseline="0" dirty="0"/>
              <a:t>L’enjeu de la danse à l’école étant de favoriser la création </a:t>
            </a:r>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5</a:t>
            </a:fld>
            <a:endParaRPr lang="fr-FR"/>
          </a:p>
        </p:txBody>
      </p:sp>
    </p:spTree>
    <p:extLst>
      <p:ext uri="{BB962C8B-B14F-4D97-AF65-F5344CB8AC3E}">
        <p14:creationId xmlns:p14="http://schemas.microsoft.com/office/powerpoint/2010/main" val="94648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a:t>
            </a:r>
            <a:r>
              <a:rPr lang="fr-FR" baseline="0" dirty="0"/>
              <a:t> séquence est une progression dans laquelle toutes les composantes de la danse sont explorées ( le temps, l’espace, l’énergie et la relation aux autres) </a:t>
            </a:r>
          </a:p>
          <a:p>
            <a:r>
              <a:rPr lang="fr-FR" baseline="0" dirty="0"/>
              <a:t>Dans les nuages sont mis en évidence les ponts forts des 5 premières séances. </a:t>
            </a:r>
          </a:p>
          <a:p>
            <a:r>
              <a:rPr lang="fr-FR" baseline="0" dirty="0"/>
              <a:t>La finalité de la séquence est de réaliser une phrase dansée à plusieurs.</a:t>
            </a:r>
          </a:p>
          <a:p>
            <a:r>
              <a:rPr lang="fr-FR" baseline="0" dirty="0"/>
              <a:t>Cette phrase dansée est enrichie à l’aide des variables (comme par exemple «Exécuter le début de la phrase en vitesse 1 ( lentement…), on peut utiliser des procédés différents selon les </a:t>
            </a:r>
            <a:r>
              <a:rPr lang="fr-FR" baseline="0" dirty="0" err="1"/>
              <a:t>crews</a:t>
            </a:r>
            <a:r>
              <a:rPr lang="fr-FR" baseline="0" dirty="0"/>
              <a:t> ( Unisson, accumulation, etc…)</a:t>
            </a:r>
            <a:endParaRPr lang="fr-FR" dirty="0"/>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6</a:t>
            </a:fld>
            <a:endParaRPr lang="fr-FR"/>
          </a:p>
        </p:txBody>
      </p:sp>
    </p:spTree>
    <p:extLst>
      <p:ext uri="{BB962C8B-B14F-4D97-AF65-F5344CB8AC3E}">
        <p14:creationId xmlns:p14="http://schemas.microsoft.com/office/powerpoint/2010/main" val="214800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2800" dirty="0"/>
              <a:t>Exemple de </a:t>
            </a:r>
            <a:r>
              <a:rPr lang="fr-FR" sz="2800" dirty="0" err="1"/>
              <a:t>BREAk</a:t>
            </a:r>
            <a:r>
              <a:rPr lang="fr-FR" sz="2800" dirty="0"/>
              <a:t> </a:t>
            </a:r>
            <a:r>
              <a:rPr lang="fr-FR" sz="2800" dirty="0" err="1"/>
              <a:t>distée</a:t>
            </a:r>
            <a:r>
              <a:rPr lang="fr-FR" sz="2800" dirty="0"/>
              <a:t> du 31</a:t>
            </a:r>
          </a:p>
          <a:p>
            <a:pPr lvl="0"/>
            <a:r>
              <a:rPr lang="fr-FR" sz="2800" dirty="0"/>
              <a:t>A</a:t>
            </a:r>
            <a:r>
              <a:rPr lang="fr-FR" sz="2800" baseline="0" dirty="0"/>
              <a:t> partir de la Break dictée, les élèves construisent une phrase dansée dès la 2</a:t>
            </a:r>
            <a:r>
              <a:rPr lang="fr-FR" sz="2800" baseline="30000" dirty="0"/>
              <a:t>ème</a:t>
            </a:r>
            <a:r>
              <a:rPr lang="fr-FR" sz="2800" baseline="0" dirty="0"/>
              <a:t> séance</a:t>
            </a:r>
          </a:p>
          <a:p>
            <a:pPr lvl="0"/>
            <a:endParaRPr lang="fr-FR" sz="2800" dirty="0"/>
          </a:p>
          <a:p>
            <a:endParaRPr lang="fr-FR" dirty="0"/>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7</a:t>
            </a:fld>
            <a:endParaRPr lang="fr-FR"/>
          </a:p>
        </p:txBody>
      </p:sp>
    </p:spTree>
    <p:extLst>
      <p:ext uri="{BB962C8B-B14F-4D97-AF65-F5344CB8AC3E}">
        <p14:creationId xmlns:p14="http://schemas.microsoft.com/office/powerpoint/2010/main" val="199539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Une matrice vierge pour construire dans un premier temps et mémoriser sa création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Un support pour permettre à l’enfant de construire et de  garder trace de sa </a:t>
            </a:r>
            <a:r>
              <a:rPr lang="fr-FR" sz="1200" b="1" u="sng" dirty="0">
                <a:latin typeface="Calibri" panose="020F0502020204030204" pitchFamily="34" charset="0"/>
                <a:cs typeface="Calibri" panose="020F0502020204030204" pitchFamily="34" charset="0"/>
              </a:rPr>
              <a:t>phrase dansée </a:t>
            </a:r>
            <a:r>
              <a:rPr lang="fr-FR" sz="1200" dirty="0">
                <a:latin typeface="Calibri" panose="020F0502020204030204" pitchFamily="34" charset="0"/>
                <a:cs typeface="Calibri" panose="020F0502020204030204" pitchFamily="34" charset="0"/>
              </a:rPr>
              <a:t>en se servant des </a:t>
            </a:r>
            <a:r>
              <a:rPr lang="fr-FR" sz="1200" u="sng" dirty="0">
                <a:latin typeface="Calibri" panose="020F0502020204030204" pitchFamily="34" charset="0"/>
                <a:cs typeface="Calibri" panose="020F0502020204030204" pitchFamily="34" charset="0"/>
              </a:rPr>
              <a:t>4 composantes </a:t>
            </a:r>
            <a:r>
              <a:rPr lang="fr-FR" sz="1200" dirty="0">
                <a:latin typeface="Calibri" panose="020F0502020204030204" pitchFamily="34" charset="0"/>
                <a:cs typeface="Calibri" panose="020F0502020204030204" pitchFamily="34" charset="0"/>
              </a:rPr>
              <a:t>du breakdance à mettre en lien</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0C713C86-961B-4AF0-AA11-EBBC819A5782}" type="slidenum">
              <a:rPr lang="fr-FR" smtClean="0"/>
              <a:t>8</a:t>
            </a:fld>
            <a:endParaRPr lang="fr-FR"/>
          </a:p>
        </p:txBody>
      </p:sp>
    </p:spTree>
    <p:extLst>
      <p:ext uri="{BB962C8B-B14F-4D97-AF65-F5344CB8AC3E}">
        <p14:creationId xmlns:p14="http://schemas.microsoft.com/office/powerpoint/2010/main" val="83306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 exemple de phrase dansée composée d’une suite d’éléments </a:t>
            </a:r>
          </a:p>
          <a:p>
            <a:r>
              <a:rPr lang="fr-FR" sz="1200" kern="1200" dirty="0">
                <a:solidFill>
                  <a:schemeClr val="tx1"/>
                </a:solidFill>
                <a:effectLst/>
                <a:latin typeface="+mn-lt"/>
                <a:ea typeface="+mn-ea"/>
                <a:cs typeface="+mn-cs"/>
              </a:rPr>
              <a:t>L’important à retenir quant au contenu : </a:t>
            </a:r>
          </a:p>
          <a:p>
            <a:r>
              <a:rPr lang="fr-FR" sz="1200" kern="1200" dirty="0">
                <a:solidFill>
                  <a:schemeClr val="tx1"/>
                </a:solidFill>
                <a:effectLst/>
                <a:latin typeface="+mn-lt"/>
                <a:ea typeface="+mn-ea"/>
                <a:cs typeface="+mn-cs"/>
              </a:rPr>
              <a:t>Une phrase dansée commence par une majuscule les pas de préparation avant de descendre au sol et se ponctue par une pose stylée, c’est le point final.</a:t>
            </a:r>
          </a:p>
          <a:p>
            <a:r>
              <a:rPr lang="fr-FR" sz="1200" kern="1200" dirty="0">
                <a:solidFill>
                  <a:schemeClr val="tx1"/>
                </a:solidFill>
                <a:effectLst/>
                <a:latin typeface="+mn-lt"/>
                <a:ea typeface="+mn-ea"/>
                <a:cs typeface="+mn-cs"/>
              </a:rPr>
              <a:t>Il est nécessaire de créer du lien et du liant pour passer d’une figure à l’autre, c’est ce qui se traduit sur la matrice par le chemin de pas entre deux figures.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 complément, existent des cartes vierges à disposition des enfants leur permettant ainsi d’insérer une figure qui leur est propre et de personnaliser davantage leur phrase.</a:t>
            </a:r>
          </a:p>
          <a:p>
            <a:endParaRPr lang="fr-FR" dirty="0"/>
          </a:p>
        </p:txBody>
      </p:sp>
      <p:sp>
        <p:nvSpPr>
          <p:cNvPr id="4" name="Espace réservé du numéro de diapositive 3"/>
          <p:cNvSpPr>
            <a:spLocks noGrp="1"/>
          </p:cNvSpPr>
          <p:nvPr>
            <p:ph type="sldNum" sz="quarter" idx="10"/>
          </p:nvPr>
        </p:nvSpPr>
        <p:spPr/>
        <p:txBody>
          <a:bodyPr/>
          <a:lstStyle/>
          <a:p>
            <a:fld id="{0C713C86-961B-4AF0-AA11-EBBC819A5782}" type="slidenum">
              <a:rPr lang="fr-FR" smtClean="0"/>
              <a:t>9</a:t>
            </a:fld>
            <a:endParaRPr lang="fr-FR"/>
          </a:p>
        </p:txBody>
      </p:sp>
    </p:spTree>
    <p:extLst>
      <p:ext uri="{BB962C8B-B14F-4D97-AF65-F5344CB8AC3E}">
        <p14:creationId xmlns:p14="http://schemas.microsoft.com/office/powerpoint/2010/main" val="49267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147728"/>
            <a:ext cx="9144000" cy="1655763"/>
          </a:xfrm>
        </p:spPr>
        <p:txBody>
          <a:bodyPr anchor="b">
            <a:normAutofit/>
          </a:bodyPr>
          <a:lstStyle>
            <a:lvl1pPr algn="ctr">
              <a:defRPr lang="fr-FR" sz="6000" b="1" kern="1200" cap="all" baseline="0" dirty="0">
                <a:solidFill>
                  <a:srgbClr val="FFC000"/>
                </a:solidFill>
                <a:latin typeface="+mj-lt"/>
                <a:ea typeface="+mj-ea"/>
                <a:cs typeface="+mj-cs"/>
              </a:defRPr>
            </a:lvl1pPr>
          </a:lstStyle>
          <a:p>
            <a:r>
              <a:rPr lang="fr-FR" dirty="0"/>
              <a:t>Modifiez le style du titre</a:t>
            </a:r>
          </a:p>
        </p:txBody>
      </p:sp>
      <p:sp>
        <p:nvSpPr>
          <p:cNvPr id="3" name="Sous-titre 2"/>
          <p:cNvSpPr>
            <a:spLocks noGrp="1"/>
          </p:cNvSpPr>
          <p:nvPr>
            <p:ph type="subTitle" idx="1"/>
          </p:nvPr>
        </p:nvSpPr>
        <p:spPr>
          <a:xfrm>
            <a:off x="1524000" y="4074160"/>
            <a:ext cx="9144000" cy="1183640"/>
          </a:xfrm>
        </p:spPr>
        <p:txBody>
          <a:bodyPr>
            <a:normAutofit/>
          </a:bodyPr>
          <a:lstStyle>
            <a:lvl1pPr marL="0" indent="0" algn="ctr" defTabSz="914400" rtl="0" eaLnBrk="1" latinLnBrk="0" hangingPunct="1">
              <a:lnSpc>
                <a:spcPct val="90000"/>
              </a:lnSpc>
              <a:spcBef>
                <a:spcPts val="1000"/>
              </a:spcBef>
              <a:buFontTx/>
              <a:buNone/>
              <a:defRPr lang="fr-FR" sz="2400" kern="1200" dirty="0">
                <a:solidFill>
                  <a:schemeClr val="accent5">
                    <a:lumMod val="60000"/>
                    <a:lumOff val="40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p:cNvSpPr>
            <a:spLocks noGrp="1"/>
          </p:cNvSpPr>
          <p:nvPr>
            <p:ph type="dt" sz="half" idx="10"/>
          </p:nvPr>
        </p:nvSpPr>
        <p:spPr/>
        <p:txBody>
          <a:bodyPr/>
          <a:lstStyle>
            <a:lvl1pPr>
              <a:defRPr i="1"/>
            </a:lvl1pPr>
          </a:lstStyle>
          <a:p>
            <a:fld id="{247979CF-9BFD-CA46-AA10-436AE70D495D}" type="datetime1">
              <a:rPr lang="fr-FR" smtClean="0"/>
              <a:t>11/12/2023</a:t>
            </a:fld>
            <a:endParaRPr lang="fr-FR" dirty="0"/>
          </a:p>
        </p:txBody>
      </p:sp>
      <p:sp>
        <p:nvSpPr>
          <p:cNvPr id="5" name="Espace réservé du pied de page 4"/>
          <p:cNvSpPr>
            <a:spLocks noGrp="1"/>
          </p:cNvSpPr>
          <p:nvPr>
            <p:ph type="ftr" sz="quarter" idx="11"/>
          </p:nvPr>
        </p:nvSpPr>
        <p:spPr/>
        <p:txBody>
          <a:bodyPr/>
          <a:lstStyle>
            <a:lvl1pPr>
              <a:defRPr i="1"/>
            </a:lvl1pPr>
          </a:lstStyle>
          <a:p>
            <a:r>
              <a:rPr lang="fr-FR"/>
              <a:t>USEP nationale</a:t>
            </a:r>
            <a:endParaRPr lang="fr-FR" dirty="0"/>
          </a:p>
        </p:txBody>
      </p:sp>
    </p:spTree>
    <p:extLst>
      <p:ext uri="{BB962C8B-B14F-4D97-AF65-F5344CB8AC3E}">
        <p14:creationId xmlns:p14="http://schemas.microsoft.com/office/powerpoint/2010/main" val="212025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10"/>
          </p:nvPr>
        </p:nvSpPr>
        <p:spPr/>
        <p:txBody>
          <a:bodyPr/>
          <a:lstStyle/>
          <a:p>
            <a:fld id="{EA9F32A8-556A-CD4F-A13B-E930873CE173}" type="datetime1">
              <a:rPr lang="fr-FR" smtClean="0"/>
              <a:t>11/12/2023</a:t>
            </a:fld>
            <a:endParaRPr lang="fr-FR"/>
          </a:p>
        </p:txBody>
      </p:sp>
      <p:sp>
        <p:nvSpPr>
          <p:cNvPr id="5" name="Espace réservé du pied de page 4"/>
          <p:cNvSpPr>
            <a:spLocks noGrp="1"/>
          </p:cNvSpPr>
          <p:nvPr>
            <p:ph type="ftr" sz="quarter" idx="11"/>
          </p:nvPr>
        </p:nvSpPr>
        <p:spPr/>
        <p:txBody>
          <a:bodyPr/>
          <a:lstStyle/>
          <a:p>
            <a:r>
              <a:rPr lang="fr-FR"/>
              <a:t>USEP nationale</a:t>
            </a:r>
          </a:p>
        </p:txBody>
      </p:sp>
      <p:sp>
        <p:nvSpPr>
          <p:cNvPr id="6" name="Espace réservé du numéro de diapositive 5"/>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373242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1289957"/>
            <a:ext cx="2628900" cy="488700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955220" y="365125"/>
            <a:ext cx="7617280" cy="5811838"/>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10"/>
          </p:nvPr>
        </p:nvSpPr>
        <p:spPr/>
        <p:txBody>
          <a:bodyPr/>
          <a:lstStyle/>
          <a:p>
            <a:fld id="{D6CB391C-91B5-1049-8CAC-3A93B8BEAA2E}" type="datetime1">
              <a:rPr lang="fr-FR" smtClean="0"/>
              <a:t>11/12/2023</a:t>
            </a:fld>
            <a:endParaRPr lang="fr-FR"/>
          </a:p>
        </p:txBody>
      </p:sp>
      <p:sp>
        <p:nvSpPr>
          <p:cNvPr id="5" name="Espace réservé du pied de page 4"/>
          <p:cNvSpPr>
            <a:spLocks noGrp="1"/>
          </p:cNvSpPr>
          <p:nvPr>
            <p:ph type="ftr" sz="quarter" idx="11"/>
          </p:nvPr>
        </p:nvSpPr>
        <p:spPr/>
        <p:txBody>
          <a:bodyPr/>
          <a:lstStyle/>
          <a:p>
            <a:r>
              <a:rPr lang="fr-FR"/>
              <a:t>USEP nationale</a:t>
            </a:r>
          </a:p>
        </p:txBody>
      </p:sp>
      <p:sp>
        <p:nvSpPr>
          <p:cNvPr id="6" name="Espace réservé du numéro de diapositive 5"/>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3712107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E761193-F29F-4518-B255-6BF7BC323D08}" type="datetime1">
              <a:rPr lang="fr-FR" smtClean="0"/>
              <a:t>11/12/2023</a:t>
            </a:fld>
            <a:endParaRPr lang="fr-FR"/>
          </a:p>
        </p:txBody>
      </p:sp>
      <p:sp>
        <p:nvSpPr>
          <p:cNvPr id="3" name="Espace réservé du pied de page 2"/>
          <p:cNvSpPr>
            <a:spLocks noGrp="1"/>
          </p:cNvSpPr>
          <p:nvPr>
            <p:ph type="ftr" sz="quarter" idx="11"/>
          </p:nvPr>
        </p:nvSpPr>
        <p:spPr/>
        <p:txBody>
          <a:bodyPr/>
          <a:lstStyle/>
          <a:p>
            <a:r>
              <a:rPr lang="en-US"/>
              <a:t>SCP Break s'cool USEP 44</a:t>
            </a:r>
            <a:endParaRPr lang="fr-FR"/>
          </a:p>
        </p:txBody>
      </p:sp>
      <p:sp>
        <p:nvSpPr>
          <p:cNvPr id="4" name="Espace réservé du numéro de diapositive 3"/>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233332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lang="fr-FR" sz="5400" kern="1200" dirty="0">
                <a:solidFill>
                  <a:srgbClr val="FFC000"/>
                </a:solidFill>
                <a:latin typeface="+mj-lt"/>
                <a:ea typeface="+mn-ea"/>
                <a:cs typeface="+mn-cs"/>
              </a:defRPr>
            </a:lvl1pPr>
          </a:lstStyle>
          <a:p>
            <a:r>
              <a:rPr lang="fr-FR" dirty="0"/>
              <a:t>Modifiez le style du titre</a:t>
            </a:r>
          </a:p>
        </p:txBody>
      </p:sp>
      <p:sp>
        <p:nvSpPr>
          <p:cNvPr id="3" name="Espace réservé du contenu 2"/>
          <p:cNvSpPr>
            <a:spLocks noGrp="1"/>
          </p:cNvSpPr>
          <p:nvPr>
            <p:ph idx="1"/>
          </p:nvPr>
        </p:nvSpPr>
        <p:spPr/>
        <p:txBody>
          <a:bodyPr/>
          <a:lstStyle>
            <a:lvl2pPr marL="800100" indent="-342900">
              <a:buFont typeface="Wingdings" panose="05000000000000000000" pitchFamily="2" charset="2"/>
              <a:buChar char="Ø"/>
              <a:defRPr/>
            </a:lvl2pPr>
            <a:lvl3pPr marL="1143000" indent="-228600">
              <a:buFont typeface="Wingdings" panose="05000000000000000000" pitchFamily="2" charset="2"/>
              <a:buChar char="ü"/>
              <a:defRPr/>
            </a:lvl3pPr>
            <a:lvl4pPr marL="1657350" indent="-285750">
              <a:buFont typeface="Bauhaus" pitchFamily="2" charset="0"/>
              <a:buChar char="-"/>
              <a:defRPr/>
            </a:lvl4pPr>
          </a:lstStyle>
          <a:p>
            <a:pPr lvl="0"/>
            <a:r>
              <a:rPr lang="fr-FR" dirty="0"/>
              <a:t>Modifiez les styles du texte du masque</a:t>
            </a:r>
          </a:p>
          <a:p>
            <a:pPr lvl="1"/>
            <a:r>
              <a:rPr lang="fr-FR" dirty="0"/>
              <a:t>Deuxième niveau</a:t>
            </a:r>
          </a:p>
          <a:p>
            <a:pPr lvl="2"/>
            <a:r>
              <a:rPr lang="fr-FR" dirty="0"/>
              <a:t> Troisième niveau</a:t>
            </a:r>
          </a:p>
          <a:p>
            <a:pPr lvl="3"/>
            <a:r>
              <a:rPr lang="fr-FR" dirty="0"/>
              <a:t>Quatrième niveau</a:t>
            </a:r>
          </a:p>
        </p:txBody>
      </p:sp>
      <p:sp>
        <p:nvSpPr>
          <p:cNvPr id="4" name="Espace réservé de la date 3"/>
          <p:cNvSpPr>
            <a:spLocks noGrp="1"/>
          </p:cNvSpPr>
          <p:nvPr>
            <p:ph type="dt" sz="half" idx="10"/>
          </p:nvPr>
        </p:nvSpPr>
        <p:spPr/>
        <p:txBody>
          <a:bodyPr/>
          <a:lstStyle/>
          <a:p>
            <a:fld id="{0C02BEA4-2B72-3A43-B65D-B18DE57A38DD}" type="datetime1">
              <a:rPr lang="fr-FR" smtClean="0"/>
              <a:t>11/12/2023</a:t>
            </a:fld>
            <a:endParaRPr lang="fr-FR"/>
          </a:p>
        </p:txBody>
      </p:sp>
      <p:sp>
        <p:nvSpPr>
          <p:cNvPr id="5" name="Espace réservé du pied de page 4"/>
          <p:cNvSpPr>
            <a:spLocks noGrp="1"/>
          </p:cNvSpPr>
          <p:nvPr>
            <p:ph type="ftr" sz="quarter" idx="11"/>
          </p:nvPr>
        </p:nvSpPr>
        <p:spPr/>
        <p:txBody>
          <a:bodyPr/>
          <a:lstStyle/>
          <a:p>
            <a:r>
              <a:rPr lang="fr-FR"/>
              <a:t>USEP nationale</a:t>
            </a:r>
          </a:p>
        </p:txBody>
      </p:sp>
      <p:sp>
        <p:nvSpPr>
          <p:cNvPr id="6" name="Espace réservé du numéro de diapositive 5"/>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301709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55220" y="1709738"/>
            <a:ext cx="10392230" cy="2852737"/>
          </a:xfrm>
        </p:spPr>
        <p:txBody>
          <a:bodyPr anchor="b">
            <a:normAutofit/>
          </a:bodyPr>
          <a:lstStyle>
            <a:lvl1pPr>
              <a:defRPr lang="fr-FR" sz="5400" kern="1200" dirty="0">
                <a:solidFill>
                  <a:srgbClr val="FFC000"/>
                </a:solidFill>
                <a:latin typeface="+mj-lt"/>
                <a:ea typeface="+mn-ea"/>
                <a:cs typeface="+mn-cs"/>
              </a:defRPr>
            </a:lvl1pPr>
          </a:lstStyle>
          <a:p>
            <a:r>
              <a:rPr lang="fr-FR" dirty="0"/>
              <a:t>Modifiez le style du titre</a:t>
            </a:r>
          </a:p>
        </p:txBody>
      </p:sp>
      <p:sp>
        <p:nvSpPr>
          <p:cNvPr id="3" name="Espace réservé du texte 2"/>
          <p:cNvSpPr>
            <a:spLocks noGrp="1"/>
          </p:cNvSpPr>
          <p:nvPr>
            <p:ph type="body" idx="1"/>
          </p:nvPr>
        </p:nvSpPr>
        <p:spPr>
          <a:xfrm>
            <a:off x="955220" y="4589463"/>
            <a:ext cx="10392230" cy="1500187"/>
          </a:xfrm>
        </p:spPr>
        <p:txBody>
          <a:bodyPr>
            <a:normAutofit/>
          </a:bodyPr>
          <a:lstStyle>
            <a:lvl1pPr marL="0" indent="0">
              <a:buNone/>
              <a:defRPr lang="fr-FR" sz="2400" kern="1200" dirty="0" smtClean="0">
                <a:solidFill>
                  <a:schemeClr val="accent5">
                    <a:lumMod val="60000"/>
                    <a:lumOff val="4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10A9AAD2-9CD9-6A46-B792-B266629963F1}" type="datetime1">
              <a:rPr lang="fr-FR" smtClean="0"/>
              <a:t>11/12/2023</a:t>
            </a:fld>
            <a:endParaRPr lang="fr-FR"/>
          </a:p>
        </p:txBody>
      </p:sp>
      <p:sp>
        <p:nvSpPr>
          <p:cNvPr id="5" name="Espace réservé du pied de page 4"/>
          <p:cNvSpPr>
            <a:spLocks noGrp="1"/>
          </p:cNvSpPr>
          <p:nvPr>
            <p:ph type="ftr" sz="quarter" idx="11"/>
          </p:nvPr>
        </p:nvSpPr>
        <p:spPr/>
        <p:txBody>
          <a:bodyPr/>
          <a:lstStyle/>
          <a:p>
            <a:r>
              <a:rPr lang="fr-FR"/>
              <a:t>USEP nationale</a:t>
            </a:r>
          </a:p>
        </p:txBody>
      </p:sp>
      <p:sp>
        <p:nvSpPr>
          <p:cNvPr id="6" name="Espace réservé du numéro de diapositive 5"/>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393875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marL="0" algn="l" defTabSz="914400" rtl="0" eaLnBrk="1" latinLnBrk="0" hangingPunct="1">
              <a:defRPr lang="fr-FR" sz="5400" kern="1200" dirty="0">
                <a:solidFill>
                  <a:srgbClr val="FFC000"/>
                </a:solidFill>
                <a:latin typeface="+mj-lt"/>
                <a:ea typeface="+mn-ea"/>
                <a:cs typeface="+mn-cs"/>
              </a:defRPr>
            </a:lvl1pPr>
          </a:lstStyle>
          <a:p>
            <a:r>
              <a:rPr lang="fr-FR" dirty="0"/>
              <a:t>Modifiez le style du titre</a:t>
            </a:r>
          </a:p>
        </p:txBody>
      </p:sp>
      <p:sp>
        <p:nvSpPr>
          <p:cNvPr id="3" name="Espace réservé du contenu 2"/>
          <p:cNvSpPr>
            <a:spLocks noGrp="1"/>
          </p:cNvSpPr>
          <p:nvPr>
            <p:ph sz="half" idx="1"/>
          </p:nvPr>
        </p:nvSpPr>
        <p:spPr>
          <a:xfrm>
            <a:off x="955220" y="1825625"/>
            <a:ext cx="506458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6EB6699F-24C1-444F-AC84-5DD01422761E}" type="datetime1">
              <a:rPr lang="fr-FR" smtClean="0"/>
              <a:t>11/12/2023</a:t>
            </a:fld>
            <a:endParaRPr lang="fr-FR"/>
          </a:p>
        </p:txBody>
      </p:sp>
      <p:sp>
        <p:nvSpPr>
          <p:cNvPr id="6" name="Espace réservé du pied de page 5"/>
          <p:cNvSpPr>
            <a:spLocks noGrp="1"/>
          </p:cNvSpPr>
          <p:nvPr>
            <p:ph type="ftr" sz="quarter" idx="11"/>
          </p:nvPr>
        </p:nvSpPr>
        <p:spPr/>
        <p:txBody>
          <a:bodyPr/>
          <a:lstStyle/>
          <a:p>
            <a:r>
              <a:rPr lang="fr-FR"/>
              <a:t>USEP nationale</a:t>
            </a:r>
          </a:p>
        </p:txBody>
      </p:sp>
      <p:sp>
        <p:nvSpPr>
          <p:cNvPr id="7" name="Espace réservé du numéro de diapositive 6"/>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284703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55221" y="365125"/>
            <a:ext cx="9204780" cy="1325563"/>
          </a:xfrm>
        </p:spPr>
        <p:txBody>
          <a:bodyPr>
            <a:normAutofit/>
          </a:bodyPr>
          <a:lstStyle>
            <a:lvl1pPr marL="0" algn="l" defTabSz="914400" rtl="0" eaLnBrk="1" latinLnBrk="0" hangingPunct="1">
              <a:defRPr lang="fr-FR" sz="5400" kern="1200" dirty="0">
                <a:solidFill>
                  <a:srgbClr val="FFC000"/>
                </a:solidFill>
                <a:latin typeface="+mj-lt"/>
                <a:ea typeface="+mn-ea"/>
                <a:cs typeface="+mn-cs"/>
              </a:defRPr>
            </a:lvl1pPr>
          </a:lstStyle>
          <a:p>
            <a:r>
              <a:rPr lang="fr-FR" dirty="0"/>
              <a:t>Modifiez le style du titre</a:t>
            </a:r>
          </a:p>
        </p:txBody>
      </p:sp>
      <p:sp>
        <p:nvSpPr>
          <p:cNvPr id="3" name="Espace réservé du texte 2"/>
          <p:cNvSpPr>
            <a:spLocks noGrp="1"/>
          </p:cNvSpPr>
          <p:nvPr>
            <p:ph type="body" idx="1"/>
          </p:nvPr>
        </p:nvSpPr>
        <p:spPr>
          <a:xfrm>
            <a:off x="955220" y="1681163"/>
            <a:ext cx="5042355" cy="823912"/>
          </a:xfrm>
        </p:spPr>
        <p:txBody>
          <a:bodyPr anchor="b"/>
          <a:lstStyle>
            <a:lvl1pPr marL="0" indent="0">
              <a:buNone/>
              <a:defRPr sz="2400" b="1">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955220" y="2505075"/>
            <a:ext cx="5042355" cy="3684588"/>
          </a:xfrm>
        </p:spPr>
        <p:txBody>
          <a:bodyPr/>
          <a:lstStyle>
            <a:lvl1pPr marL="457200" indent="-457200" algn="l" defTabSz="914400" rtl="0" eaLnBrk="1" latinLnBrk="0" hangingPunct="1">
              <a:lnSpc>
                <a:spcPct val="80000"/>
              </a:lnSpc>
              <a:spcBef>
                <a:spcPts val="1000"/>
              </a:spcBef>
              <a:buFontTx/>
              <a:buBlip>
                <a:blip r:embed="rId3"/>
              </a:buBlip>
              <a:defRPr lang="fr-FR" sz="2600" kern="1200" dirty="0" smtClean="0">
                <a:solidFill>
                  <a:schemeClr val="bg1">
                    <a:lumMod val="65000"/>
                  </a:schemeClr>
                </a:solidFill>
                <a:latin typeface="+mn-lt"/>
                <a:ea typeface="+mn-ea"/>
                <a:cs typeface="+mn-cs"/>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lvl1pPr marL="457200" indent="-457200">
              <a:defRPr lang="fr-FR" sz="2600" kern="1200" dirty="0" smtClean="0">
                <a:solidFill>
                  <a:schemeClr val="bg1">
                    <a:lumMod val="65000"/>
                  </a:schemeClr>
                </a:solidFill>
                <a:latin typeface="+mn-lt"/>
                <a:ea typeface="+mn-ea"/>
                <a:cs typeface="+mn-cs"/>
              </a:defRPr>
            </a:lvl1pPr>
          </a:lstStyle>
          <a:p>
            <a:pPr marL="457200" lvl="0" indent="-457200" algn="l" defTabSz="914400" rtl="0" eaLnBrk="1" latinLnBrk="0" hangingPunct="1">
              <a:lnSpc>
                <a:spcPct val="80000"/>
              </a:lnSpc>
              <a:spcBef>
                <a:spcPts val="1000"/>
              </a:spcBef>
              <a:buFontTx/>
              <a:buBlip>
                <a:blip r:embed="rId3"/>
              </a:buBlip>
            </a:pPr>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e la date 6"/>
          <p:cNvSpPr>
            <a:spLocks noGrp="1"/>
          </p:cNvSpPr>
          <p:nvPr>
            <p:ph type="dt" sz="half" idx="10"/>
          </p:nvPr>
        </p:nvSpPr>
        <p:spPr/>
        <p:txBody>
          <a:bodyPr/>
          <a:lstStyle/>
          <a:p>
            <a:fld id="{AA17C7EC-C8DC-AF4C-A646-D0D1AED6636E}" type="datetime1">
              <a:rPr lang="fr-FR" smtClean="0"/>
              <a:t>11/12/2023</a:t>
            </a:fld>
            <a:endParaRPr lang="fr-FR"/>
          </a:p>
        </p:txBody>
      </p:sp>
      <p:sp>
        <p:nvSpPr>
          <p:cNvPr id="8" name="Espace réservé du pied de page 7"/>
          <p:cNvSpPr>
            <a:spLocks noGrp="1"/>
          </p:cNvSpPr>
          <p:nvPr>
            <p:ph type="ftr" sz="quarter" idx="11"/>
          </p:nvPr>
        </p:nvSpPr>
        <p:spPr/>
        <p:txBody>
          <a:bodyPr/>
          <a:lstStyle/>
          <a:p>
            <a:r>
              <a:rPr lang="fr-FR"/>
              <a:t>USEP nationale</a:t>
            </a:r>
          </a:p>
        </p:txBody>
      </p:sp>
      <p:sp>
        <p:nvSpPr>
          <p:cNvPr id="9" name="Espace réservé du numéro de diapositive 8"/>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1946606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marL="0" algn="l" defTabSz="914400" rtl="0" eaLnBrk="1" latinLnBrk="0" hangingPunct="1">
              <a:defRPr lang="fr-FR" sz="5400" kern="1200" dirty="0">
                <a:solidFill>
                  <a:srgbClr val="FFC000"/>
                </a:solidFill>
                <a:latin typeface="+mj-lt"/>
                <a:ea typeface="+mn-ea"/>
                <a:cs typeface="+mn-cs"/>
              </a:defRPr>
            </a:lvl1pPr>
          </a:lstStyle>
          <a:p>
            <a:r>
              <a:rPr lang="fr-FR" dirty="0"/>
              <a:t>Modifiez le style du titre</a:t>
            </a:r>
          </a:p>
        </p:txBody>
      </p:sp>
      <p:sp>
        <p:nvSpPr>
          <p:cNvPr id="3" name="Espace réservé de la date 2"/>
          <p:cNvSpPr>
            <a:spLocks noGrp="1"/>
          </p:cNvSpPr>
          <p:nvPr>
            <p:ph type="dt" sz="half" idx="10"/>
          </p:nvPr>
        </p:nvSpPr>
        <p:spPr/>
        <p:txBody>
          <a:bodyPr/>
          <a:lstStyle/>
          <a:p>
            <a:fld id="{9DBB5411-D8E6-7D45-AF21-B31C17210556}" type="datetime1">
              <a:rPr lang="fr-FR" smtClean="0"/>
              <a:t>11/12/2023</a:t>
            </a:fld>
            <a:endParaRPr lang="fr-FR"/>
          </a:p>
        </p:txBody>
      </p:sp>
      <p:sp>
        <p:nvSpPr>
          <p:cNvPr id="4" name="Espace réservé du pied de page 3"/>
          <p:cNvSpPr>
            <a:spLocks noGrp="1"/>
          </p:cNvSpPr>
          <p:nvPr>
            <p:ph type="ftr" sz="quarter" idx="11"/>
          </p:nvPr>
        </p:nvSpPr>
        <p:spPr/>
        <p:txBody>
          <a:bodyPr/>
          <a:lstStyle/>
          <a:p>
            <a:r>
              <a:rPr lang="fr-FR"/>
              <a:t>USEP nationale</a:t>
            </a:r>
          </a:p>
        </p:txBody>
      </p:sp>
      <p:sp>
        <p:nvSpPr>
          <p:cNvPr id="5" name="Espace réservé du numéro de diapositive 4"/>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261279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307B5D-595F-204C-9416-9FDD309C5131}" type="datetime1">
              <a:rPr lang="fr-FR" smtClean="0"/>
              <a:t>11/12/2023</a:t>
            </a:fld>
            <a:endParaRPr lang="fr-FR"/>
          </a:p>
        </p:txBody>
      </p:sp>
      <p:sp>
        <p:nvSpPr>
          <p:cNvPr id="3" name="Espace réservé du pied de page 2"/>
          <p:cNvSpPr>
            <a:spLocks noGrp="1"/>
          </p:cNvSpPr>
          <p:nvPr>
            <p:ph type="ftr" sz="quarter" idx="11"/>
          </p:nvPr>
        </p:nvSpPr>
        <p:spPr/>
        <p:txBody>
          <a:bodyPr/>
          <a:lstStyle/>
          <a:p>
            <a:r>
              <a:rPr lang="fr-FR"/>
              <a:t>USEP nationale</a:t>
            </a:r>
          </a:p>
        </p:txBody>
      </p:sp>
      <p:sp>
        <p:nvSpPr>
          <p:cNvPr id="4" name="Espace réservé du numéro de diapositive 3"/>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23333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55220" y="457200"/>
            <a:ext cx="3816805" cy="1600200"/>
          </a:xfrm>
        </p:spPr>
        <p:txBody>
          <a:bodyPr anchor="b"/>
          <a:lstStyle>
            <a:lvl1pPr>
              <a:defRPr sz="3200"/>
            </a:lvl1pPr>
          </a:lstStyle>
          <a:p>
            <a:r>
              <a:rPr lang="fr-FR" dirty="0"/>
              <a:t>Modifiez le style du titre</a:t>
            </a:r>
          </a:p>
        </p:txBody>
      </p:sp>
      <p:sp>
        <p:nvSpPr>
          <p:cNvPr id="3" name="Espace réservé du contenu 2"/>
          <p:cNvSpPr>
            <a:spLocks noGrp="1"/>
          </p:cNvSpPr>
          <p:nvPr>
            <p:ph idx="1"/>
          </p:nvPr>
        </p:nvSpPr>
        <p:spPr>
          <a:xfrm>
            <a:off x="5183188" y="1107440"/>
            <a:ext cx="6172200" cy="47536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 Troisième niveau</a:t>
            </a:r>
          </a:p>
          <a:p>
            <a:pPr lvl="3"/>
            <a:r>
              <a:rPr lang="fr-FR" dirty="0"/>
              <a:t>Quatrième niveau</a:t>
            </a:r>
          </a:p>
        </p:txBody>
      </p:sp>
      <p:sp>
        <p:nvSpPr>
          <p:cNvPr id="4" name="Espace réservé du texte 3"/>
          <p:cNvSpPr>
            <a:spLocks noGrp="1"/>
          </p:cNvSpPr>
          <p:nvPr>
            <p:ph type="body" sz="half" idx="2"/>
          </p:nvPr>
        </p:nvSpPr>
        <p:spPr>
          <a:xfrm>
            <a:off x="955220" y="2057400"/>
            <a:ext cx="381680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65161B6-4100-BE45-AA49-58B1672B5DD4}" type="datetime1">
              <a:rPr lang="fr-FR" smtClean="0"/>
              <a:t>11/12/2023</a:t>
            </a:fld>
            <a:endParaRPr lang="fr-FR"/>
          </a:p>
        </p:txBody>
      </p:sp>
      <p:sp>
        <p:nvSpPr>
          <p:cNvPr id="6" name="Espace réservé du pied de page 5"/>
          <p:cNvSpPr>
            <a:spLocks noGrp="1"/>
          </p:cNvSpPr>
          <p:nvPr>
            <p:ph type="ftr" sz="quarter" idx="11"/>
          </p:nvPr>
        </p:nvSpPr>
        <p:spPr/>
        <p:txBody>
          <a:bodyPr/>
          <a:lstStyle/>
          <a:p>
            <a:r>
              <a:rPr lang="fr-FR"/>
              <a:t>USEP nationale</a:t>
            </a:r>
          </a:p>
        </p:txBody>
      </p:sp>
      <p:sp>
        <p:nvSpPr>
          <p:cNvPr id="7" name="Espace réservé du numéro de diapositive 6"/>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124208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55220" y="457200"/>
            <a:ext cx="381680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1137920"/>
            <a:ext cx="6172200" cy="47231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955220" y="2057400"/>
            <a:ext cx="381680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2F68773-DD6E-6948-B67F-41413BB4C473}" type="datetime1">
              <a:rPr lang="fr-FR" smtClean="0"/>
              <a:t>11/12/2023</a:t>
            </a:fld>
            <a:endParaRPr lang="fr-FR"/>
          </a:p>
        </p:txBody>
      </p:sp>
      <p:sp>
        <p:nvSpPr>
          <p:cNvPr id="6" name="Espace réservé du pied de page 5"/>
          <p:cNvSpPr>
            <a:spLocks noGrp="1"/>
          </p:cNvSpPr>
          <p:nvPr>
            <p:ph type="ftr" sz="quarter" idx="11"/>
          </p:nvPr>
        </p:nvSpPr>
        <p:spPr/>
        <p:txBody>
          <a:bodyPr/>
          <a:lstStyle/>
          <a:p>
            <a:r>
              <a:rPr lang="fr-FR"/>
              <a:t>USEP nationale</a:t>
            </a:r>
          </a:p>
        </p:txBody>
      </p:sp>
      <p:sp>
        <p:nvSpPr>
          <p:cNvPr id="7" name="Espace réservé du numéro de diapositive 6"/>
          <p:cNvSpPr>
            <a:spLocks noGrp="1"/>
          </p:cNvSpPr>
          <p:nvPr>
            <p:ph type="sldNum" sz="quarter" idx="12"/>
          </p:nvPr>
        </p:nvSpPr>
        <p:spPr/>
        <p:txBody>
          <a:bodyPr/>
          <a:lstStyle/>
          <a:p>
            <a:fld id="{31E013BF-C868-4202-8142-81E9E4169776}" type="slidenum">
              <a:rPr lang="fr-FR" smtClean="0"/>
              <a:t>‹N°›</a:t>
            </a:fld>
            <a:endParaRPr lang="fr-FR"/>
          </a:p>
        </p:txBody>
      </p:sp>
    </p:spTree>
    <p:extLst>
      <p:ext uri="{BB962C8B-B14F-4D97-AF65-F5344CB8AC3E}">
        <p14:creationId xmlns:p14="http://schemas.microsoft.com/office/powerpoint/2010/main" val="166092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55221" y="365125"/>
            <a:ext cx="9143819"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955220" y="1825625"/>
            <a:ext cx="10398579"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 Troisième niveau</a:t>
            </a:r>
          </a:p>
          <a:p>
            <a:pPr lvl="3"/>
            <a:r>
              <a:rPr lang="fr-FR" dirty="0"/>
              <a:t>Quatrième niveau</a:t>
            </a:r>
          </a:p>
        </p:txBody>
      </p:sp>
      <p:sp>
        <p:nvSpPr>
          <p:cNvPr id="4" name="Espace réservé de la date 3"/>
          <p:cNvSpPr>
            <a:spLocks noGrp="1"/>
          </p:cNvSpPr>
          <p:nvPr>
            <p:ph type="dt" sz="half" idx="2"/>
          </p:nvPr>
        </p:nvSpPr>
        <p:spPr>
          <a:xfrm>
            <a:off x="955220" y="6356350"/>
            <a:ext cx="262618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fld id="{E98EA110-45C7-2045-B91B-5588D847D4A1}" type="datetime1">
              <a:rPr lang="fr-FR" smtClean="0"/>
              <a:t>11/12/2023</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fr-FR"/>
              <a:t>USEP nationale</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1">
                <a:solidFill>
                  <a:schemeClr val="tx1">
                    <a:tint val="75000"/>
                  </a:schemeClr>
                </a:solidFill>
              </a:defRPr>
            </a:lvl1pPr>
          </a:lstStyle>
          <a:p>
            <a:fld id="{31E013BF-C868-4202-8142-81E9E4169776}" type="slidenum">
              <a:rPr lang="fr-FR" smtClean="0"/>
              <a:pPr/>
              <a:t>‹N°›</a:t>
            </a:fld>
            <a:endParaRPr lang="fr-FR" dirty="0"/>
          </a:p>
        </p:txBody>
      </p:sp>
    </p:spTree>
    <p:extLst>
      <p:ext uri="{BB962C8B-B14F-4D97-AF65-F5344CB8AC3E}">
        <p14:creationId xmlns:p14="http://schemas.microsoft.com/office/powerpoint/2010/main" val="358646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lang="fr-FR" sz="5400" b="1" kern="1200" cap="small" baseline="0" dirty="0">
          <a:solidFill>
            <a:srgbClr val="FFC000"/>
          </a:solidFill>
          <a:latin typeface="+mj-lt"/>
          <a:ea typeface="+mn-ea"/>
          <a:cs typeface="+mn-cs"/>
        </a:defRPr>
      </a:lvl1pPr>
    </p:titleStyle>
    <p:bodyStyle>
      <a:lvl1pPr marL="457200" indent="-457200" algn="l" defTabSz="914400" rtl="0" eaLnBrk="1" latinLnBrk="0" hangingPunct="1">
        <a:lnSpc>
          <a:spcPct val="80000"/>
        </a:lnSpc>
        <a:spcBef>
          <a:spcPts val="1000"/>
        </a:spcBef>
        <a:buFontTx/>
        <a:buBlip>
          <a:blip r:embed="rId14"/>
        </a:buBlip>
        <a:defRPr lang="fr-FR" sz="2600" kern="1200" dirty="0" smtClean="0">
          <a:solidFill>
            <a:schemeClr val="bg1">
              <a:lumMod val="65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rgbClr val="2DA7DA"/>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kern="1200">
          <a:solidFill>
            <a:srgbClr val="9FC76E"/>
          </a:solidFill>
          <a:latin typeface="+mn-lt"/>
          <a:ea typeface="+mn-ea"/>
          <a:cs typeface="+mn-cs"/>
        </a:defRPr>
      </a:lvl3pPr>
      <a:lvl4pPr marL="1600200" indent="-228600" algn="l" defTabSz="914400" rtl="0" eaLnBrk="1" latinLnBrk="0" hangingPunct="1">
        <a:lnSpc>
          <a:spcPct val="90000"/>
        </a:lnSpc>
        <a:spcBef>
          <a:spcPts val="500"/>
        </a:spcBef>
        <a:buFont typeface="Bauhaus" pitchFamily="2" charset="0"/>
        <a:buChar char="-"/>
        <a:defRPr sz="1800" kern="1200">
          <a:solidFill>
            <a:srgbClr val="D0474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55221" y="365125"/>
            <a:ext cx="9143819"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955220" y="1825625"/>
            <a:ext cx="10398579"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 Troisième niveau</a:t>
            </a:r>
          </a:p>
          <a:p>
            <a:pPr lvl="3"/>
            <a:r>
              <a:rPr lang="fr-FR" dirty="0"/>
              <a:t>Quatrième niveau</a:t>
            </a:r>
          </a:p>
        </p:txBody>
      </p:sp>
      <p:sp>
        <p:nvSpPr>
          <p:cNvPr id="4" name="Espace réservé de la date 3"/>
          <p:cNvSpPr>
            <a:spLocks noGrp="1"/>
          </p:cNvSpPr>
          <p:nvPr>
            <p:ph type="dt" sz="half" idx="2"/>
          </p:nvPr>
        </p:nvSpPr>
        <p:spPr>
          <a:xfrm>
            <a:off x="955220" y="6356350"/>
            <a:ext cx="262618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fld id="{C4135225-E0A2-4A84-A5F1-530A7D6F2503}" type="datetime1">
              <a:rPr lang="fr-FR" smtClean="0"/>
              <a:t>11/12/2023</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en-US"/>
              <a:t>SCP Break s'cool USEP 44</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1">
                <a:solidFill>
                  <a:schemeClr val="tx1">
                    <a:tint val="75000"/>
                  </a:schemeClr>
                </a:solidFill>
              </a:defRPr>
            </a:lvl1pPr>
          </a:lstStyle>
          <a:p>
            <a:fld id="{31E013BF-C868-4202-8142-81E9E4169776}" type="slidenum">
              <a:rPr lang="fr-FR" smtClean="0"/>
              <a:pPr/>
              <a:t>‹N°›</a:t>
            </a:fld>
            <a:endParaRPr lang="fr-FR" dirty="0"/>
          </a:p>
        </p:txBody>
      </p:sp>
    </p:spTree>
    <p:extLst>
      <p:ext uri="{BB962C8B-B14F-4D97-AF65-F5344CB8AC3E}">
        <p14:creationId xmlns:p14="http://schemas.microsoft.com/office/powerpoint/2010/main" val="358646540"/>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defTabSz="914400" rtl="0" eaLnBrk="1" latinLnBrk="0" hangingPunct="1">
        <a:lnSpc>
          <a:spcPct val="90000"/>
        </a:lnSpc>
        <a:spcBef>
          <a:spcPct val="0"/>
        </a:spcBef>
        <a:buNone/>
        <a:defRPr lang="fr-FR" sz="5400" b="1" kern="1200" cap="small" baseline="0" dirty="0">
          <a:solidFill>
            <a:srgbClr val="FFC000"/>
          </a:solidFill>
          <a:latin typeface="+mj-lt"/>
          <a:ea typeface="+mn-ea"/>
          <a:cs typeface="+mn-cs"/>
        </a:defRPr>
      </a:lvl1pPr>
    </p:titleStyle>
    <p:bodyStyle>
      <a:lvl1pPr marL="457200" indent="-457200" algn="l" defTabSz="914400" rtl="0" eaLnBrk="1" latinLnBrk="0" hangingPunct="1">
        <a:lnSpc>
          <a:spcPct val="80000"/>
        </a:lnSpc>
        <a:spcBef>
          <a:spcPts val="1000"/>
        </a:spcBef>
        <a:buFontTx/>
        <a:buBlip>
          <a:blip r:embed="rId4"/>
        </a:buBlip>
        <a:defRPr lang="fr-FR" sz="2600" kern="1200" dirty="0" smtClean="0">
          <a:solidFill>
            <a:schemeClr val="bg1">
              <a:lumMod val="65000"/>
            </a:schemeClr>
          </a:solidFill>
          <a:latin typeface="+mn-lt"/>
          <a:ea typeface="+mn-ea"/>
          <a:cs typeface="+mn-cs"/>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rgbClr val="2DA7DA"/>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kern="1200">
          <a:solidFill>
            <a:srgbClr val="9FC76E"/>
          </a:solidFill>
          <a:latin typeface="+mn-lt"/>
          <a:ea typeface="+mn-ea"/>
          <a:cs typeface="+mn-cs"/>
        </a:defRPr>
      </a:lvl3pPr>
      <a:lvl4pPr marL="1600200" indent="-228600" algn="l" defTabSz="914400" rtl="0" eaLnBrk="1" latinLnBrk="0" hangingPunct="1">
        <a:lnSpc>
          <a:spcPct val="90000"/>
        </a:lnSpc>
        <a:spcBef>
          <a:spcPts val="500"/>
        </a:spcBef>
        <a:buFont typeface="Bauhaus" pitchFamily="2" charset="0"/>
        <a:buChar char="-"/>
        <a:defRPr sz="1800" kern="1200">
          <a:solidFill>
            <a:srgbClr val="D0474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usep.org/wp-content/uploads/2023/11/break23_formation_demo56.mp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CzdoeJBOLYXGtxcpqcX48OUc_Ea1FT0k/view?usp=sha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USEP nationale</a:t>
            </a:r>
          </a:p>
        </p:txBody>
      </p:sp>
      <p:sp>
        <p:nvSpPr>
          <p:cNvPr id="3" name="Rectangle 2">
            <a:extLst>
              <a:ext uri="{FF2B5EF4-FFF2-40B4-BE49-F238E27FC236}">
                <a16:creationId xmlns:a16="http://schemas.microsoft.com/office/drawing/2014/main" id="{892AD498-BE06-C0B6-D9CB-8AF2D8819949}"/>
              </a:ext>
            </a:extLst>
          </p:cNvPr>
          <p:cNvSpPr/>
          <p:nvPr/>
        </p:nvSpPr>
        <p:spPr>
          <a:xfrm>
            <a:off x="956345" y="1107346"/>
            <a:ext cx="7585490" cy="561408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4" name="Image 3" descr="Une image contenant texte, clipart&#10;&#10;Description générée automatiquement">
            <a:extLst>
              <a:ext uri="{FF2B5EF4-FFF2-40B4-BE49-F238E27FC236}">
                <a16:creationId xmlns:a16="http://schemas.microsoft.com/office/drawing/2014/main" id="{0667AAA8-E2CE-7E8B-D2F9-F18526F27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677" y="470918"/>
            <a:ext cx="10016454" cy="2761173"/>
          </a:xfrm>
          <a:prstGeom prst="rect">
            <a:avLst/>
          </a:prstGeom>
        </p:spPr>
      </p:pic>
      <p:sp>
        <p:nvSpPr>
          <p:cNvPr id="6" name="ZoneTexte 5">
            <a:extLst>
              <a:ext uri="{FF2B5EF4-FFF2-40B4-BE49-F238E27FC236}">
                <a16:creationId xmlns:a16="http://schemas.microsoft.com/office/drawing/2014/main" id="{1EAF734A-0CA3-A3BA-18E5-26F45A6D8172}"/>
              </a:ext>
            </a:extLst>
          </p:cNvPr>
          <p:cNvSpPr txBox="1"/>
          <p:nvPr/>
        </p:nvSpPr>
        <p:spPr>
          <a:xfrm>
            <a:off x="1219202" y="3049022"/>
            <a:ext cx="6934198" cy="1200329"/>
          </a:xfrm>
          <a:prstGeom prst="rect">
            <a:avLst/>
          </a:prstGeom>
          <a:noFill/>
        </p:spPr>
        <p:txBody>
          <a:bodyPr wrap="square" rtlCol="0">
            <a:spAutoFit/>
          </a:bodyPr>
          <a:lstStyle/>
          <a:p>
            <a:pPr algn="ctr"/>
            <a:r>
              <a:rPr lang="fr-FR" sz="3600" b="1" dirty="0">
                <a:solidFill>
                  <a:schemeClr val="bg1"/>
                </a:solidFill>
              </a:rPr>
              <a:t>La Rencontre Sportive Associative</a:t>
            </a:r>
          </a:p>
          <a:p>
            <a:pPr algn="ctr"/>
            <a:r>
              <a:rPr lang="fr-FR" sz="3600" b="1" dirty="0">
                <a:solidFill>
                  <a:schemeClr val="bg1"/>
                </a:solidFill>
              </a:rPr>
              <a:t> ARTISTIQUE</a:t>
            </a:r>
          </a:p>
        </p:txBody>
      </p:sp>
      <p:sp>
        <p:nvSpPr>
          <p:cNvPr id="8" name="ZoneTexte 7">
            <a:extLst>
              <a:ext uri="{FF2B5EF4-FFF2-40B4-BE49-F238E27FC236}">
                <a16:creationId xmlns:a16="http://schemas.microsoft.com/office/drawing/2014/main" id="{C87F8061-2ED1-99B3-2423-D17B302910C7}"/>
              </a:ext>
            </a:extLst>
          </p:cNvPr>
          <p:cNvSpPr txBox="1"/>
          <p:nvPr/>
        </p:nvSpPr>
        <p:spPr>
          <a:xfrm>
            <a:off x="2303260" y="4962171"/>
            <a:ext cx="6124488" cy="523220"/>
          </a:xfrm>
          <a:prstGeom prst="rect">
            <a:avLst/>
          </a:prstGeom>
          <a:noFill/>
        </p:spPr>
        <p:txBody>
          <a:bodyPr wrap="square" rtlCol="0">
            <a:spAutoFit/>
          </a:bodyPr>
          <a:lstStyle/>
          <a:p>
            <a:r>
              <a:rPr lang="fr-FR" sz="2800" b="1" dirty="0">
                <a:solidFill>
                  <a:srgbClr val="FF0000"/>
                </a:solidFill>
              </a:rPr>
              <a:t>Pour les 6  -  9 ans et PLUS !</a:t>
            </a:r>
          </a:p>
        </p:txBody>
      </p:sp>
      <p:pic>
        <p:nvPicPr>
          <p:cNvPr id="5" name="Image 4">
            <a:extLst>
              <a:ext uri="{FF2B5EF4-FFF2-40B4-BE49-F238E27FC236}">
                <a16:creationId xmlns:a16="http://schemas.microsoft.com/office/drawing/2014/main" id="{0286BB66-D5B6-4848-B503-493EC8E22446}"/>
              </a:ext>
            </a:extLst>
          </p:cNvPr>
          <p:cNvPicPr>
            <a:picLocks noChangeAspect="1"/>
          </p:cNvPicPr>
          <p:nvPr/>
        </p:nvPicPr>
        <p:blipFill>
          <a:blip r:embed="rId4"/>
          <a:stretch>
            <a:fillRect/>
          </a:stretch>
        </p:blipFill>
        <p:spPr>
          <a:xfrm>
            <a:off x="8804692" y="3429000"/>
            <a:ext cx="3176291" cy="3200677"/>
          </a:xfrm>
          <a:prstGeom prst="rect">
            <a:avLst/>
          </a:prstGeom>
        </p:spPr>
      </p:pic>
    </p:spTree>
    <p:extLst>
      <p:ext uri="{BB962C8B-B14F-4D97-AF65-F5344CB8AC3E}">
        <p14:creationId xmlns:p14="http://schemas.microsoft.com/office/powerpoint/2010/main" val="99901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1BDF49-63FC-44F4-B0C7-8C8B03DF6193}"/>
              </a:ext>
            </a:extLst>
          </p:cNvPr>
          <p:cNvSpPr>
            <a:spLocks noGrp="1"/>
          </p:cNvSpPr>
          <p:nvPr>
            <p:ph type="ftr" sz="quarter" idx="11"/>
          </p:nvPr>
        </p:nvSpPr>
        <p:spPr/>
        <p:txBody>
          <a:bodyPr/>
          <a:lstStyle/>
          <a:p>
            <a:r>
              <a:rPr lang="fr-FR"/>
              <a:t>USEP nationale</a:t>
            </a:r>
          </a:p>
        </p:txBody>
      </p:sp>
      <p:pic>
        <p:nvPicPr>
          <p:cNvPr id="4" name="Image 3" descr="Une image contenant texte, capture d’écran, dessin humoristique&#10;&#10;Description générée automatiquement">
            <a:extLst>
              <a:ext uri="{FF2B5EF4-FFF2-40B4-BE49-F238E27FC236}">
                <a16:creationId xmlns:a16="http://schemas.microsoft.com/office/drawing/2014/main" id="{08B6C78A-F1AD-427D-8F38-630A11C6E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773" y="72305"/>
            <a:ext cx="3678399" cy="5201798"/>
          </a:xfrm>
          <a:prstGeom prst="rect">
            <a:avLst/>
          </a:prstGeom>
        </p:spPr>
      </p:pic>
      <p:pic>
        <p:nvPicPr>
          <p:cNvPr id="12" name="Image 11" descr="Une image contenant texte, capture d’écran, Police&#10;&#10;Description générée automatiquement">
            <a:extLst>
              <a:ext uri="{FF2B5EF4-FFF2-40B4-BE49-F238E27FC236}">
                <a16:creationId xmlns:a16="http://schemas.microsoft.com/office/drawing/2014/main" id="{D470BC83-6FF9-48FA-9FEB-6DDB7F182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73264">
            <a:off x="5798728" y="1206945"/>
            <a:ext cx="2182072" cy="3085771"/>
          </a:xfrm>
          <a:prstGeom prst="rect">
            <a:avLst/>
          </a:prstGeom>
        </p:spPr>
      </p:pic>
      <p:pic>
        <p:nvPicPr>
          <p:cNvPr id="10" name="Image 9" descr="Une image contenant texte, dessin humoristique&#10;&#10;Description générée automatiquement">
            <a:extLst>
              <a:ext uri="{FF2B5EF4-FFF2-40B4-BE49-F238E27FC236}">
                <a16:creationId xmlns:a16="http://schemas.microsoft.com/office/drawing/2014/main" id="{7BC0DE08-52D6-47C1-B04B-F596DA93F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1703" y="1130319"/>
            <a:ext cx="2085018" cy="2948522"/>
          </a:xfrm>
          <a:prstGeom prst="rect">
            <a:avLst/>
          </a:prstGeom>
        </p:spPr>
      </p:pic>
      <p:pic>
        <p:nvPicPr>
          <p:cNvPr id="8" name="Image 7" descr="Une image contenant texte, dessin humoristique, capture d’écran, clipart&#10;&#10;Description générée automatiquement">
            <a:extLst>
              <a:ext uri="{FF2B5EF4-FFF2-40B4-BE49-F238E27FC236}">
                <a16:creationId xmlns:a16="http://schemas.microsoft.com/office/drawing/2014/main" id="{12C6CFA6-6EA0-4578-8C35-C2546CF2E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4282">
            <a:off x="9342368" y="1515842"/>
            <a:ext cx="2128101" cy="3009449"/>
          </a:xfrm>
          <a:prstGeom prst="rect">
            <a:avLst/>
          </a:prstGeom>
        </p:spPr>
      </p:pic>
      <p:pic>
        <p:nvPicPr>
          <p:cNvPr id="14" name="Image 13" descr="Une image contenant texte, Appareils électroniques, capture d’écran, logiciel&#10;&#10;Description générée automatiquement">
            <a:extLst>
              <a:ext uri="{FF2B5EF4-FFF2-40B4-BE49-F238E27FC236}">
                <a16:creationId xmlns:a16="http://schemas.microsoft.com/office/drawing/2014/main" id="{DB7EEE5A-6E20-4EFF-9AD1-513F6844B8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58186">
            <a:off x="4431580" y="2069350"/>
            <a:ext cx="1922924" cy="2719298"/>
          </a:xfrm>
          <a:prstGeom prst="rect">
            <a:avLst/>
          </a:prstGeom>
        </p:spPr>
      </p:pic>
      <p:sp>
        <p:nvSpPr>
          <p:cNvPr id="15" name="ZoneTexte 14">
            <a:extLst>
              <a:ext uri="{FF2B5EF4-FFF2-40B4-BE49-F238E27FC236}">
                <a16:creationId xmlns:a16="http://schemas.microsoft.com/office/drawing/2014/main" id="{E8C0D51E-1EC3-42CE-9A80-BE335EBC4526}"/>
              </a:ext>
            </a:extLst>
          </p:cNvPr>
          <p:cNvSpPr txBox="1"/>
          <p:nvPr/>
        </p:nvSpPr>
        <p:spPr>
          <a:xfrm>
            <a:off x="6770670" y="4637896"/>
            <a:ext cx="3955550" cy="1200329"/>
          </a:xfrm>
          <a:prstGeom prst="rect">
            <a:avLst/>
          </a:prstGeom>
          <a:noFill/>
        </p:spPr>
        <p:txBody>
          <a:bodyPr wrap="square" rtlCol="0">
            <a:spAutoFit/>
          </a:bodyPr>
          <a:lstStyle/>
          <a:p>
            <a:pPr marL="285750" indent="-285750">
              <a:buFont typeface="Arial" panose="020B0604020202020204" pitchFamily="34" charset="0"/>
              <a:buChar char="•"/>
            </a:pPr>
            <a:r>
              <a:rPr lang="fr-FR" dirty="0"/>
              <a:t>Moi danseur</a:t>
            </a:r>
          </a:p>
          <a:p>
            <a:pPr marL="285750" indent="-285750">
              <a:buFont typeface="Arial" panose="020B0604020202020204" pitchFamily="34" charset="0"/>
              <a:buChar char="•"/>
            </a:pPr>
            <a:r>
              <a:rPr lang="fr-FR" dirty="0"/>
              <a:t>Moi, spectateur</a:t>
            </a:r>
          </a:p>
          <a:p>
            <a:pPr marL="285750" indent="-285750">
              <a:buFont typeface="Arial" panose="020B0604020202020204" pitchFamily="34" charset="0"/>
              <a:buChar char="•"/>
            </a:pPr>
            <a:r>
              <a:rPr lang="fr-FR" dirty="0"/>
              <a:t>Moi, juge</a:t>
            </a:r>
          </a:p>
          <a:p>
            <a:pPr marL="285750" indent="-285750">
              <a:buFont typeface="Arial" panose="020B0604020202020204" pitchFamily="34" charset="0"/>
              <a:buChar char="•"/>
            </a:pPr>
            <a:r>
              <a:rPr lang="fr-FR" dirty="0"/>
              <a:t>Moi, auteur de la rencontre</a:t>
            </a:r>
          </a:p>
        </p:txBody>
      </p:sp>
      <p:sp>
        <p:nvSpPr>
          <p:cNvPr id="16" name="ZoneTexte 15">
            <a:extLst>
              <a:ext uri="{FF2B5EF4-FFF2-40B4-BE49-F238E27FC236}">
                <a16:creationId xmlns:a16="http://schemas.microsoft.com/office/drawing/2014/main" id="{A7AA627D-8A3A-4AEE-A31D-726FAAEE2B14}"/>
              </a:ext>
            </a:extLst>
          </p:cNvPr>
          <p:cNvSpPr txBox="1"/>
          <p:nvPr/>
        </p:nvSpPr>
        <p:spPr>
          <a:xfrm>
            <a:off x="1059407" y="5681789"/>
            <a:ext cx="9590183" cy="830997"/>
          </a:xfrm>
          <a:prstGeom prst="rect">
            <a:avLst/>
          </a:prstGeom>
          <a:noFill/>
        </p:spPr>
        <p:txBody>
          <a:bodyPr wrap="square">
            <a:spAutoFit/>
          </a:bodyPr>
          <a:lstStyle/>
          <a:p>
            <a:r>
              <a:rPr lang="en-US" sz="4800" dirty="0">
                <a:solidFill>
                  <a:schemeClr val="accent2"/>
                </a:solidFill>
                <a:ea typeface="+mj-ea"/>
                <a:cs typeface="+mj-cs"/>
              </a:rPr>
              <a:t>Et pour </a:t>
            </a:r>
            <a:r>
              <a:rPr lang="en-US" sz="4800" dirty="0" err="1">
                <a:solidFill>
                  <a:schemeClr val="accent2"/>
                </a:solidFill>
                <a:ea typeface="+mj-ea"/>
                <a:cs typeface="+mj-cs"/>
              </a:rPr>
              <a:t>garder</a:t>
            </a:r>
            <a:r>
              <a:rPr lang="en-US" sz="4800" dirty="0">
                <a:solidFill>
                  <a:schemeClr val="accent2"/>
                </a:solidFill>
                <a:ea typeface="+mj-ea"/>
                <a:cs typeface="+mj-cs"/>
              </a:rPr>
              <a:t> trace…</a:t>
            </a:r>
            <a:endParaRPr lang="fr-FR" sz="4800" dirty="0">
              <a:solidFill>
                <a:schemeClr val="accent2"/>
              </a:solidFill>
            </a:endParaRPr>
          </a:p>
        </p:txBody>
      </p:sp>
    </p:spTree>
    <p:extLst>
      <p:ext uri="{BB962C8B-B14F-4D97-AF65-F5344CB8AC3E}">
        <p14:creationId xmlns:p14="http://schemas.microsoft.com/office/powerpoint/2010/main" val="22393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40D5589-B22E-0D19-7E96-4FD3CF7E081F}"/>
              </a:ext>
            </a:extLst>
          </p:cNvPr>
          <p:cNvSpPr>
            <a:spLocks noGrp="1"/>
          </p:cNvSpPr>
          <p:nvPr>
            <p:ph type="ftr" sz="quarter" idx="11"/>
          </p:nvPr>
        </p:nvSpPr>
        <p:spPr/>
        <p:txBody>
          <a:bodyPr/>
          <a:lstStyle/>
          <a:p>
            <a:r>
              <a:rPr lang="fr-FR"/>
              <a:t>USEP nationale</a:t>
            </a:r>
          </a:p>
        </p:txBody>
      </p:sp>
      <p:pic>
        <p:nvPicPr>
          <p:cNvPr id="3" name="Image 2">
            <a:extLst>
              <a:ext uri="{FF2B5EF4-FFF2-40B4-BE49-F238E27FC236}">
                <a16:creationId xmlns:a16="http://schemas.microsoft.com/office/drawing/2014/main" id="{7B8E1B5C-6EC6-EA25-8E6D-014F1D8C063D}"/>
              </a:ext>
            </a:extLst>
          </p:cNvPr>
          <p:cNvPicPr>
            <a:picLocks noChangeAspect="1"/>
          </p:cNvPicPr>
          <p:nvPr/>
        </p:nvPicPr>
        <p:blipFill>
          <a:blip r:embed="rId3"/>
          <a:stretch>
            <a:fillRect/>
          </a:stretch>
        </p:blipFill>
        <p:spPr>
          <a:xfrm>
            <a:off x="1099944" y="941974"/>
            <a:ext cx="9992111" cy="5527831"/>
          </a:xfrm>
          <a:prstGeom prst="rect">
            <a:avLst/>
          </a:prstGeom>
        </p:spPr>
      </p:pic>
      <p:pic>
        <p:nvPicPr>
          <p:cNvPr id="4" name="Image 3">
            <a:extLst>
              <a:ext uri="{FF2B5EF4-FFF2-40B4-BE49-F238E27FC236}">
                <a16:creationId xmlns:a16="http://schemas.microsoft.com/office/drawing/2014/main" id="{FBF198EA-BBEF-429C-82C1-FD916B560EE7}"/>
              </a:ext>
            </a:extLst>
          </p:cNvPr>
          <p:cNvPicPr>
            <a:picLocks noChangeAspect="1"/>
          </p:cNvPicPr>
          <p:nvPr/>
        </p:nvPicPr>
        <p:blipFill>
          <a:blip r:embed="rId4"/>
          <a:stretch>
            <a:fillRect/>
          </a:stretch>
        </p:blipFill>
        <p:spPr>
          <a:xfrm>
            <a:off x="940496" y="957136"/>
            <a:ext cx="10311005" cy="5581776"/>
          </a:xfrm>
          <a:prstGeom prst="rect">
            <a:avLst/>
          </a:prstGeom>
        </p:spPr>
      </p:pic>
    </p:spTree>
    <p:extLst>
      <p:ext uri="{BB962C8B-B14F-4D97-AF65-F5344CB8AC3E}">
        <p14:creationId xmlns:p14="http://schemas.microsoft.com/office/powerpoint/2010/main" val="290364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41A9470-8CF2-42A5-B058-E962FBA87FC8}"/>
              </a:ext>
            </a:extLst>
          </p:cNvPr>
          <p:cNvSpPr>
            <a:spLocks noGrp="1"/>
          </p:cNvSpPr>
          <p:nvPr>
            <p:ph type="ftr" sz="quarter" idx="11"/>
          </p:nvPr>
        </p:nvSpPr>
        <p:spPr/>
        <p:txBody>
          <a:bodyPr/>
          <a:lstStyle/>
          <a:p>
            <a:r>
              <a:rPr lang="fr-FR"/>
              <a:t>USEP nationale</a:t>
            </a:r>
          </a:p>
        </p:txBody>
      </p:sp>
      <p:sp>
        <p:nvSpPr>
          <p:cNvPr id="3" name="ZoneTexte 2">
            <a:extLst>
              <a:ext uri="{FF2B5EF4-FFF2-40B4-BE49-F238E27FC236}">
                <a16:creationId xmlns:a16="http://schemas.microsoft.com/office/drawing/2014/main" id="{1B1B6518-4C9B-44E4-9641-AC92AC325871}"/>
              </a:ext>
            </a:extLst>
          </p:cNvPr>
          <p:cNvSpPr txBox="1"/>
          <p:nvPr/>
        </p:nvSpPr>
        <p:spPr>
          <a:xfrm>
            <a:off x="7715891" y="4773414"/>
            <a:ext cx="3349375" cy="523220"/>
          </a:xfrm>
          <a:prstGeom prst="rect">
            <a:avLst/>
          </a:prstGeom>
          <a:noFill/>
        </p:spPr>
        <p:txBody>
          <a:bodyPr wrap="square" rtlCol="0">
            <a:spAutoFit/>
          </a:bodyPr>
          <a:lstStyle/>
          <a:p>
            <a:r>
              <a:rPr lang="fr-FR" sz="2800" b="1" dirty="0">
                <a:solidFill>
                  <a:schemeClr val="accent2"/>
                </a:solidFill>
              </a:rPr>
              <a:t>BREAK show</a:t>
            </a:r>
          </a:p>
        </p:txBody>
      </p:sp>
      <p:sp>
        <p:nvSpPr>
          <p:cNvPr id="4" name="ZoneTexte 3">
            <a:extLst>
              <a:ext uri="{FF2B5EF4-FFF2-40B4-BE49-F238E27FC236}">
                <a16:creationId xmlns:a16="http://schemas.microsoft.com/office/drawing/2014/main" id="{5032618B-86C7-4132-AFF8-68C6C6B49989}"/>
              </a:ext>
            </a:extLst>
          </p:cNvPr>
          <p:cNvSpPr txBox="1"/>
          <p:nvPr/>
        </p:nvSpPr>
        <p:spPr>
          <a:xfrm>
            <a:off x="1611329" y="5687843"/>
            <a:ext cx="3349375" cy="523220"/>
          </a:xfrm>
          <a:prstGeom prst="rect">
            <a:avLst/>
          </a:prstGeom>
          <a:noFill/>
        </p:spPr>
        <p:txBody>
          <a:bodyPr wrap="square" rtlCol="0">
            <a:spAutoFit/>
          </a:bodyPr>
          <a:lstStyle/>
          <a:p>
            <a:r>
              <a:rPr lang="fr-FR" sz="2800" b="1" dirty="0">
                <a:solidFill>
                  <a:schemeClr val="accent2"/>
                </a:solidFill>
              </a:rPr>
              <a:t>BREAK battle</a:t>
            </a:r>
          </a:p>
        </p:txBody>
      </p:sp>
      <p:pic>
        <p:nvPicPr>
          <p:cNvPr id="5" name="Image 4">
            <a:extLst>
              <a:ext uri="{FF2B5EF4-FFF2-40B4-BE49-F238E27FC236}">
                <a16:creationId xmlns:a16="http://schemas.microsoft.com/office/drawing/2014/main" id="{06CD6EDF-0ACD-4AC2-9FA0-95CA7FFB8CC9}"/>
              </a:ext>
            </a:extLst>
          </p:cNvPr>
          <p:cNvPicPr>
            <a:picLocks noChangeAspect="1"/>
          </p:cNvPicPr>
          <p:nvPr/>
        </p:nvPicPr>
        <p:blipFill>
          <a:blip r:embed="rId3"/>
          <a:stretch>
            <a:fillRect/>
          </a:stretch>
        </p:blipFill>
        <p:spPr>
          <a:xfrm>
            <a:off x="4431792" y="1399"/>
            <a:ext cx="7760210" cy="4365118"/>
          </a:xfrm>
          <a:prstGeom prst="rect">
            <a:avLst/>
          </a:prstGeom>
        </p:spPr>
      </p:pic>
      <p:pic>
        <p:nvPicPr>
          <p:cNvPr id="9" name="Image 8" descr="Une image contenant texte, capture d’écran, Page web&#10;&#10;Description générée automatiquement">
            <a:extLst>
              <a:ext uri="{FF2B5EF4-FFF2-40B4-BE49-F238E27FC236}">
                <a16:creationId xmlns:a16="http://schemas.microsoft.com/office/drawing/2014/main" id="{FD9AE51F-B7CC-47B2-8856-E9827732D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80086">
            <a:off x="1240800" y="1812532"/>
            <a:ext cx="2582290" cy="3651219"/>
          </a:xfrm>
          <a:prstGeom prst="rect">
            <a:avLst/>
          </a:prstGeom>
          <a:ln>
            <a:solidFill>
              <a:schemeClr val="accent6"/>
            </a:solidFill>
          </a:ln>
        </p:spPr>
      </p:pic>
      <p:pic>
        <p:nvPicPr>
          <p:cNvPr id="11" name="Image 10" descr="Une image contenant clipart, conception, dessin humoristique&#10;&#10;Description générée automatiquement avec une confiance moyenne">
            <a:extLst>
              <a:ext uri="{FF2B5EF4-FFF2-40B4-BE49-F238E27FC236}">
                <a16:creationId xmlns:a16="http://schemas.microsoft.com/office/drawing/2014/main" id="{C3E86674-0F9E-47ED-8138-44C290B398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2878">
            <a:off x="3552928" y="3810597"/>
            <a:ext cx="1422818" cy="1949012"/>
          </a:xfrm>
          <a:prstGeom prst="rect">
            <a:avLst/>
          </a:prstGeom>
        </p:spPr>
      </p:pic>
      <p:grpSp>
        <p:nvGrpSpPr>
          <p:cNvPr id="6" name="Group 2">
            <a:extLst>
              <a:ext uri="{FF2B5EF4-FFF2-40B4-BE49-F238E27FC236}">
                <a16:creationId xmlns:a16="http://schemas.microsoft.com/office/drawing/2014/main" id="{CA3FBB4F-F6D7-498F-B72D-B23AAB9A56A9}"/>
              </a:ext>
            </a:extLst>
          </p:cNvPr>
          <p:cNvGrpSpPr>
            <a:grpSpLocks/>
          </p:cNvGrpSpPr>
          <p:nvPr/>
        </p:nvGrpSpPr>
        <p:grpSpPr bwMode="auto">
          <a:xfrm>
            <a:off x="1673347" y="305777"/>
            <a:ext cx="1212850" cy="1220788"/>
            <a:chOff x="111613950" y="105987850"/>
            <a:chExt cx="1003300" cy="998350"/>
          </a:xfrm>
        </p:grpSpPr>
        <p:sp>
          <p:nvSpPr>
            <p:cNvPr id="7" name="AutoShape 3">
              <a:extLst>
                <a:ext uri="{FF2B5EF4-FFF2-40B4-BE49-F238E27FC236}">
                  <a16:creationId xmlns:a16="http://schemas.microsoft.com/office/drawing/2014/main" id="{839DD313-DD13-46D0-B8DE-CF09E7374447}"/>
                </a:ext>
              </a:extLst>
            </p:cNvPr>
            <p:cNvSpPr>
              <a:spLocks noChangeArrowheads="1"/>
            </p:cNvSpPr>
            <p:nvPr/>
          </p:nvSpPr>
          <p:spPr bwMode="auto">
            <a:xfrm>
              <a:off x="111613950" y="105987850"/>
              <a:ext cx="1003300" cy="998350"/>
            </a:xfrm>
            <a:prstGeom prst="flowChartConnector">
              <a:avLst/>
            </a:prstGeom>
            <a:solidFill>
              <a:srgbClr val="FF0000"/>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sp>
          <p:nvSpPr>
            <p:cNvPr id="8" name="Text Box 4">
              <a:extLst>
                <a:ext uri="{FF2B5EF4-FFF2-40B4-BE49-F238E27FC236}">
                  <a16:creationId xmlns:a16="http://schemas.microsoft.com/office/drawing/2014/main" id="{57F6F4A5-17BB-4C21-AAE3-8850E3177038}"/>
                </a:ext>
              </a:extLst>
            </p:cNvPr>
            <p:cNvSpPr txBox="1">
              <a:spLocks noChangeArrowheads="1"/>
            </p:cNvSpPr>
            <p:nvPr/>
          </p:nvSpPr>
          <p:spPr bwMode="auto">
            <a:xfrm>
              <a:off x="111664750" y="106165650"/>
              <a:ext cx="952500" cy="666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Calibri" panose="020F0502020204030204" pitchFamily="34" charset="0"/>
                </a:rPr>
                <a:t>Le Battle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Calibri" panose="020F0502020204030204" pitchFamily="34" charset="0"/>
                </a:rPr>
                <a:t>Dialogue</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pic>
        <p:nvPicPr>
          <p:cNvPr id="10" name="Image 9">
            <a:extLst>
              <a:ext uri="{FF2B5EF4-FFF2-40B4-BE49-F238E27FC236}">
                <a16:creationId xmlns:a16="http://schemas.microsoft.com/office/drawing/2014/main" id="{377597FD-B0D0-4241-AFDB-ABF2E96D3EF2}"/>
              </a:ext>
            </a:extLst>
          </p:cNvPr>
          <p:cNvPicPr>
            <a:picLocks noChangeAspect="1"/>
          </p:cNvPicPr>
          <p:nvPr/>
        </p:nvPicPr>
        <p:blipFill>
          <a:blip r:embed="rId6"/>
          <a:stretch>
            <a:fillRect/>
          </a:stretch>
        </p:blipFill>
        <p:spPr>
          <a:xfrm>
            <a:off x="10331931" y="4035319"/>
            <a:ext cx="1466667" cy="1476190"/>
          </a:xfrm>
          <a:prstGeom prst="rect">
            <a:avLst/>
          </a:prstGeom>
        </p:spPr>
      </p:pic>
    </p:spTree>
    <p:extLst>
      <p:ext uri="{BB962C8B-B14F-4D97-AF65-F5344CB8AC3E}">
        <p14:creationId xmlns:p14="http://schemas.microsoft.com/office/powerpoint/2010/main" val="2029559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E00F42E-B4E8-7877-571A-B5B695AE4561}"/>
              </a:ext>
            </a:extLst>
          </p:cNvPr>
          <p:cNvPicPr>
            <a:picLocks noChangeAspect="1"/>
          </p:cNvPicPr>
          <p:nvPr/>
        </p:nvPicPr>
        <p:blipFill rotWithShape="1">
          <a:blip r:embed="rId3"/>
          <a:srcRect t="6743" b="8801"/>
          <a:stretch/>
        </p:blipFill>
        <p:spPr>
          <a:xfrm>
            <a:off x="838200" y="754149"/>
            <a:ext cx="5630518" cy="2674852"/>
          </a:xfrm>
          <a:prstGeom prst="rect">
            <a:avLst/>
          </a:prstGeom>
        </p:spPr>
      </p:pic>
      <p:pic>
        <p:nvPicPr>
          <p:cNvPr id="6" name="Image 5">
            <a:extLst>
              <a:ext uri="{FF2B5EF4-FFF2-40B4-BE49-F238E27FC236}">
                <a16:creationId xmlns:a16="http://schemas.microsoft.com/office/drawing/2014/main" id="{2B587F15-12EE-C6DA-E230-899D58FB4DA2}"/>
              </a:ext>
            </a:extLst>
          </p:cNvPr>
          <p:cNvPicPr>
            <a:picLocks noChangeAspect="1"/>
          </p:cNvPicPr>
          <p:nvPr/>
        </p:nvPicPr>
        <p:blipFill>
          <a:blip r:embed="rId4"/>
          <a:stretch>
            <a:fillRect/>
          </a:stretch>
        </p:blipFill>
        <p:spPr>
          <a:xfrm>
            <a:off x="5784980" y="2975835"/>
            <a:ext cx="5732105" cy="3224309"/>
          </a:xfrm>
          <a:prstGeom prst="rect">
            <a:avLst/>
          </a:prstGeom>
        </p:spPr>
      </p:pic>
      <p:sp>
        <p:nvSpPr>
          <p:cNvPr id="7" name="ZoneTexte 6">
            <a:extLst>
              <a:ext uri="{FF2B5EF4-FFF2-40B4-BE49-F238E27FC236}">
                <a16:creationId xmlns:a16="http://schemas.microsoft.com/office/drawing/2014/main" id="{57F8B97D-A8B1-98BF-7A2B-C71AA340B5EE}"/>
              </a:ext>
            </a:extLst>
          </p:cNvPr>
          <p:cNvSpPr txBox="1"/>
          <p:nvPr/>
        </p:nvSpPr>
        <p:spPr>
          <a:xfrm>
            <a:off x="6848669" y="1073020"/>
            <a:ext cx="4012164" cy="1200329"/>
          </a:xfrm>
          <a:prstGeom prst="rect">
            <a:avLst/>
          </a:prstGeom>
          <a:noFill/>
        </p:spPr>
        <p:txBody>
          <a:bodyPr wrap="square" rtlCol="0">
            <a:spAutoFit/>
          </a:bodyPr>
          <a:lstStyle/>
          <a:p>
            <a:pPr algn="ctr"/>
            <a:r>
              <a:rPr lang="fr-FR" sz="3600" b="1" dirty="0">
                <a:solidFill>
                  <a:srgbClr val="FFC000"/>
                </a:solidFill>
              </a:rPr>
              <a:t>BREAK DICTEE</a:t>
            </a:r>
          </a:p>
          <a:p>
            <a:pPr algn="ctr"/>
            <a:r>
              <a:rPr lang="fr-FR" sz="3600" b="1" dirty="0">
                <a:solidFill>
                  <a:srgbClr val="FFC000"/>
                </a:solidFill>
              </a:rPr>
              <a:t>Enfant AUTEUR</a:t>
            </a:r>
          </a:p>
        </p:txBody>
      </p:sp>
      <p:sp>
        <p:nvSpPr>
          <p:cNvPr id="3" name="ZoneTexte 2">
            <a:extLst>
              <a:ext uri="{FF2B5EF4-FFF2-40B4-BE49-F238E27FC236}">
                <a16:creationId xmlns:a16="http://schemas.microsoft.com/office/drawing/2014/main" id="{17C79299-0D0B-3CA2-F08C-279F48235AF4}"/>
              </a:ext>
            </a:extLst>
          </p:cNvPr>
          <p:cNvSpPr txBox="1"/>
          <p:nvPr/>
        </p:nvSpPr>
        <p:spPr>
          <a:xfrm>
            <a:off x="674915" y="3685080"/>
            <a:ext cx="5031614" cy="1938992"/>
          </a:xfrm>
          <a:prstGeom prst="rect">
            <a:avLst/>
          </a:prstGeom>
          <a:noFill/>
        </p:spPr>
        <p:txBody>
          <a:bodyPr wrap="square" rtlCol="0">
            <a:spAutoFit/>
          </a:bodyPr>
          <a:lstStyle/>
          <a:p>
            <a:pPr algn="ctr"/>
            <a:r>
              <a:rPr lang="fr-FR" sz="3600" b="1" dirty="0">
                <a:solidFill>
                  <a:srgbClr val="FFC000"/>
                </a:solidFill>
              </a:rPr>
              <a:t>Saint </a:t>
            </a:r>
            <a:r>
              <a:rPr lang="fr-FR" sz="2800" b="1" dirty="0">
                <a:solidFill>
                  <a:srgbClr val="FFC000"/>
                </a:solidFill>
              </a:rPr>
              <a:t>Aubin</a:t>
            </a:r>
            <a:r>
              <a:rPr lang="fr-FR" sz="3600" b="1" dirty="0">
                <a:solidFill>
                  <a:srgbClr val="FFC000"/>
                </a:solidFill>
              </a:rPr>
              <a:t> Les Châteaux (44) </a:t>
            </a:r>
          </a:p>
          <a:p>
            <a:pPr algn="ctr"/>
            <a:r>
              <a:rPr lang="fr-FR" sz="2400" b="1" dirty="0">
                <a:solidFill>
                  <a:srgbClr val="FFC000"/>
                </a:solidFill>
              </a:rPr>
              <a:t>Rencontre à 3 classes CE1</a:t>
            </a:r>
          </a:p>
          <a:p>
            <a:pPr algn="ctr"/>
            <a:r>
              <a:rPr lang="fr-FR" sz="2400" b="1" dirty="0">
                <a:solidFill>
                  <a:srgbClr val="FFC000"/>
                </a:solidFill>
              </a:rPr>
              <a:t>2 juin 2023</a:t>
            </a:r>
          </a:p>
        </p:txBody>
      </p:sp>
      <p:sp>
        <p:nvSpPr>
          <p:cNvPr id="5" name="Flèche : bas 4">
            <a:extLst>
              <a:ext uri="{FF2B5EF4-FFF2-40B4-BE49-F238E27FC236}">
                <a16:creationId xmlns:a16="http://schemas.microsoft.com/office/drawing/2014/main" id="{1F68EA7F-FA7D-2420-A807-FDF00C26368E}"/>
              </a:ext>
            </a:extLst>
          </p:cNvPr>
          <p:cNvSpPr/>
          <p:nvPr/>
        </p:nvSpPr>
        <p:spPr>
          <a:xfrm>
            <a:off x="10309631" y="2221547"/>
            <a:ext cx="1147666" cy="572861"/>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291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B8EF91-2297-FC0F-9C4E-D8071A19D3DB}"/>
              </a:ext>
            </a:extLst>
          </p:cNvPr>
          <p:cNvPicPr>
            <a:picLocks noChangeAspect="1"/>
          </p:cNvPicPr>
          <p:nvPr/>
        </p:nvPicPr>
        <p:blipFill rotWithShape="1">
          <a:blip r:embed="rId3"/>
          <a:srcRect b="9880"/>
          <a:stretch/>
        </p:blipFill>
        <p:spPr>
          <a:xfrm>
            <a:off x="838200" y="469664"/>
            <a:ext cx="8603751" cy="4361445"/>
          </a:xfrm>
          <a:prstGeom prst="rect">
            <a:avLst/>
          </a:prstGeom>
        </p:spPr>
      </p:pic>
      <p:sp>
        <p:nvSpPr>
          <p:cNvPr id="5" name="ZoneTexte 4">
            <a:extLst>
              <a:ext uri="{FF2B5EF4-FFF2-40B4-BE49-F238E27FC236}">
                <a16:creationId xmlns:a16="http://schemas.microsoft.com/office/drawing/2014/main" id="{B62F3BA3-878C-603B-F622-A6A277EA5EE4}"/>
              </a:ext>
            </a:extLst>
          </p:cNvPr>
          <p:cNvSpPr txBox="1"/>
          <p:nvPr/>
        </p:nvSpPr>
        <p:spPr>
          <a:xfrm>
            <a:off x="952885" y="3800057"/>
            <a:ext cx="5336193" cy="2062103"/>
          </a:xfrm>
          <a:prstGeom prst="rect">
            <a:avLst/>
          </a:prstGeom>
          <a:noFill/>
        </p:spPr>
        <p:txBody>
          <a:bodyPr wrap="square" rtlCol="0">
            <a:spAutoFit/>
          </a:bodyPr>
          <a:lstStyle/>
          <a:p>
            <a:r>
              <a:rPr lang="fr-FR" sz="3200" dirty="0">
                <a:solidFill>
                  <a:srgbClr val="FFC000"/>
                </a:solidFill>
              </a:rPr>
              <a:t>Réalisation collective de la figure</a:t>
            </a:r>
          </a:p>
          <a:p>
            <a:r>
              <a:rPr lang="fr-FR" sz="3200" dirty="0">
                <a:solidFill>
                  <a:srgbClr val="FFC000"/>
                </a:solidFill>
              </a:rPr>
              <a:t>1. localisée sur le poster et 2. nommée</a:t>
            </a:r>
          </a:p>
        </p:txBody>
      </p:sp>
      <p:sp>
        <p:nvSpPr>
          <p:cNvPr id="6" name="ZoneTexte 5">
            <a:extLst>
              <a:ext uri="{FF2B5EF4-FFF2-40B4-BE49-F238E27FC236}">
                <a16:creationId xmlns:a16="http://schemas.microsoft.com/office/drawing/2014/main" id="{070FF8A1-AA7C-7AFE-9B40-26636120FCC5}"/>
              </a:ext>
            </a:extLst>
          </p:cNvPr>
          <p:cNvSpPr txBox="1"/>
          <p:nvPr/>
        </p:nvSpPr>
        <p:spPr>
          <a:xfrm>
            <a:off x="1043342" y="189336"/>
            <a:ext cx="8266923" cy="1200329"/>
          </a:xfrm>
          <a:prstGeom prst="rect">
            <a:avLst/>
          </a:prstGeom>
          <a:noFill/>
        </p:spPr>
        <p:txBody>
          <a:bodyPr wrap="square" rtlCol="0">
            <a:spAutoFit/>
          </a:bodyPr>
          <a:lstStyle/>
          <a:p>
            <a:r>
              <a:rPr lang="fr-FR" sz="7200" dirty="0">
                <a:solidFill>
                  <a:srgbClr val="FFC000"/>
                </a:solidFill>
              </a:rPr>
              <a:t>Culture break </a:t>
            </a:r>
          </a:p>
        </p:txBody>
      </p:sp>
      <p:pic>
        <p:nvPicPr>
          <p:cNvPr id="3" name="Image 2">
            <a:extLst>
              <a:ext uri="{FF2B5EF4-FFF2-40B4-BE49-F238E27FC236}">
                <a16:creationId xmlns:a16="http://schemas.microsoft.com/office/drawing/2014/main" id="{628CF6B7-B8E3-4921-915F-B810D96BDA1E}"/>
              </a:ext>
            </a:extLst>
          </p:cNvPr>
          <p:cNvPicPr>
            <a:picLocks noChangeAspect="1"/>
          </p:cNvPicPr>
          <p:nvPr/>
        </p:nvPicPr>
        <p:blipFill>
          <a:blip r:embed="rId4"/>
          <a:stretch>
            <a:fillRect/>
          </a:stretch>
        </p:blipFill>
        <p:spPr>
          <a:xfrm>
            <a:off x="6399780" y="3972504"/>
            <a:ext cx="5820969" cy="2949291"/>
          </a:xfrm>
          <a:prstGeom prst="rect">
            <a:avLst/>
          </a:prstGeom>
        </p:spPr>
      </p:pic>
    </p:spTree>
    <p:extLst>
      <p:ext uri="{BB962C8B-B14F-4D97-AF65-F5344CB8AC3E}">
        <p14:creationId xmlns:p14="http://schemas.microsoft.com/office/powerpoint/2010/main" val="228785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4" name="Image 3">
            <a:extLst>
              <a:ext uri="{FF2B5EF4-FFF2-40B4-BE49-F238E27FC236}">
                <a16:creationId xmlns:a16="http://schemas.microsoft.com/office/drawing/2014/main" id="{1D330AEC-B4F1-4596-A7B5-A74A00AFE13A}"/>
              </a:ext>
            </a:extLst>
          </p:cNvPr>
          <p:cNvPicPr>
            <a:picLocks noChangeAspect="1"/>
          </p:cNvPicPr>
          <p:nvPr/>
        </p:nvPicPr>
        <p:blipFill rotWithShape="1">
          <a:blip r:embed="rId3"/>
          <a:srcRect t="35193" b="22620"/>
          <a:stretch/>
        </p:blipFill>
        <p:spPr>
          <a:xfrm>
            <a:off x="-1" y="1"/>
            <a:ext cx="12192000" cy="6857922"/>
          </a:xfrm>
          <a:prstGeom prst="rect">
            <a:avLst/>
          </a:prstGeom>
        </p:spPr>
      </p:pic>
      <p:grpSp>
        <p:nvGrpSpPr>
          <p:cNvPr id="25" name="Group 24">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26" name="Freeform: Shape 25">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8">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0">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9" name="Freeform: Shape 31">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2">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3">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2" name="Freeform: Shape 34">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ZoneTexte 6">
            <a:extLst>
              <a:ext uri="{FF2B5EF4-FFF2-40B4-BE49-F238E27FC236}">
                <a16:creationId xmlns:a16="http://schemas.microsoft.com/office/drawing/2014/main" id="{87C513AA-3634-2311-4379-2F0568D2CF1A}"/>
              </a:ext>
            </a:extLst>
          </p:cNvPr>
          <p:cNvSpPr txBox="1"/>
          <p:nvPr/>
        </p:nvSpPr>
        <p:spPr>
          <a:xfrm>
            <a:off x="-1054359" y="5542384"/>
            <a:ext cx="3918857" cy="1200329"/>
          </a:xfrm>
          <a:prstGeom prst="rect">
            <a:avLst/>
          </a:prstGeom>
          <a:noFill/>
        </p:spPr>
        <p:txBody>
          <a:bodyPr wrap="square" rtlCol="0">
            <a:spAutoFit/>
          </a:bodyPr>
          <a:lstStyle/>
          <a:p>
            <a:r>
              <a:rPr lang="fr-FR" sz="3600" dirty="0">
                <a:solidFill>
                  <a:srgbClr val="FFC000"/>
                </a:solidFill>
              </a:rPr>
              <a:t>CULTURE BREAK</a:t>
            </a:r>
          </a:p>
        </p:txBody>
      </p:sp>
    </p:spTree>
    <p:extLst>
      <p:ext uri="{BB962C8B-B14F-4D97-AF65-F5344CB8AC3E}">
        <p14:creationId xmlns:p14="http://schemas.microsoft.com/office/powerpoint/2010/main" val="2463315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EA1949-469F-4607-A802-975F3F8878D3}"/>
              </a:ext>
            </a:extLst>
          </p:cNvPr>
          <p:cNvSpPr txBox="1"/>
          <p:nvPr/>
        </p:nvSpPr>
        <p:spPr>
          <a:xfrm>
            <a:off x="7409397" y="2627015"/>
            <a:ext cx="3680927" cy="646331"/>
          </a:xfrm>
          <a:prstGeom prst="rect">
            <a:avLst/>
          </a:prstGeom>
          <a:noFill/>
        </p:spPr>
        <p:txBody>
          <a:bodyPr wrap="square" rtlCol="0">
            <a:spAutoFit/>
          </a:bodyPr>
          <a:lstStyle/>
          <a:p>
            <a:r>
              <a:rPr lang="fr-FR" sz="3600" dirty="0">
                <a:solidFill>
                  <a:srgbClr val="FFC000"/>
                </a:solidFill>
              </a:rPr>
              <a:t>BREAK LOOK</a:t>
            </a:r>
          </a:p>
        </p:txBody>
      </p:sp>
      <p:pic>
        <p:nvPicPr>
          <p:cNvPr id="5" name="Image 4" descr="Une image contenant texte, ordinateur, capture d’écran&#10;&#10;Description générée automatiquement">
            <a:extLst>
              <a:ext uri="{FF2B5EF4-FFF2-40B4-BE49-F238E27FC236}">
                <a16:creationId xmlns:a16="http://schemas.microsoft.com/office/drawing/2014/main" id="{573E6C98-025B-4457-BFB8-60468147F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35" y="606174"/>
            <a:ext cx="4066757" cy="5750175"/>
          </a:xfrm>
          <a:prstGeom prst="rect">
            <a:avLst/>
          </a:prstGeom>
          <a:ln>
            <a:solidFill>
              <a:schemeClr val="accent6"/>
            </a:solidFill>
          </a:ln>
        </p:spPr>
      </p:pic>
    </p:spTree>
    <p:extLst>
      <p:ext uri="{BB962C8B-B14F-4D97-AF65-F5344CB8AC3E}">
        <p14:creationId xmlns:p14="http://schemas.microsoft.com/office/powerpoint/2010/main" val="253115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0C3B5FF-60BB-7FFD-C516-C91358480E45}"/>
              </a:ext>
            </a:extLst>
          </p:cNvPr>
          <p:cNvPicPr>
            <a:picLocks noChangeAspect="1"/>
          </p:cNvPicPr>
          <p:nvPr/>
        </p:nvPicPr>
        <p:blipFill>
          <a:blip r:embed="rId3"/>
          <a:stretch>
            <a:fillRect/>
          </a:stretch>
        </p:blipFill>
        <p:spPr>
          <a:xfrm>
            <a:off x="1060580" y="0"/>
            <a:ext cx="5143500" cy="6858000"/>
          </a:xfrm>
          <a:prstGeom prst="rect">
            <a:avLst/>
          </a:prstGeom>
        </p:spPr>
      </p:pic>
      <p:sp>
        <p:nvSpPr>
          <p:cNvPr id="11" name="ZoneTexte 10">
            <a:extLst>
              <a:ext uri="{FF2B5EF4-FFF2-40B4-BE49-F238E27FC236}">
                <a16:creationId xmlns:a16="http://schemas.microsoft.com/office/drawing/2014/main" id="{AFF6A62F-19F3-BC33-906C-DC4E1EEAB92B}"/>
              </a:ext>
            </a:extLst>
          </p:cNvPr>
          <p:cNvSpPr txBox="1"/>
          <p:nvPr/>
        </p:nvSpPr>
        <p:spPr>
          <a:xfrm>
            <a:off x="7245010" y="787940"/>
            <a:ext cx="3680927" cy="646331"/>
          </a:xfrm>
          <a:prstGeom prst="rect">
            <a:avLst/>
          </a:prstGeom>
          <a:noFill/>
        </p:spPr>
        <p:txBody>
          <a:bodyPr wrap="square" rtlCol="0">
            <a:spAutoFit/>
          </a:bodyPr>
          <a:lstStyle/>
          <a:p>
            <a:r>
              <a:rPr lang="fr-FR" sz="3600" dirty="0">
                <a:solidFill>
                  <a:srgbClr val="FFC000"/>
                </a:solidFill>
              </a:rPr>
              <a:t>BREAK BOOK</a:t>
            </a:r>
          </a:p>
        </p:txBody>
      </p:sp>
      <p:sp>
        <p:nvSpPr>
          <p:cNvPr id="5" name="ZoneTexte 4">
            <a:extLst>
              <a:ext uri="{FF2B5EF4-FFF2-40B4-BE49-F238E27FC236}">
                <a16:creationId xmlns:a16="http://schemas.microsoft.com/office/drawing/2014/main" id="{B9281211-A3BB-4465-90D8-1EF6C7E09803}"/>
              </a:ext>
            </a:extLst>
          </p:cNvPr>
          <p:cNvSpPr txBox="1"/>
          <p:nvPr/>
        </p:nvSpPr>
        <p:spPr>
          <a:xfrm>
            <a:off x="7245010" y="1741724"/>
            <a:ext cx="3680927" cy="646331"/>
          </a:xfrm>
          <a:prstGeom prst="rect">
            <a:avLst/>
          </a:prstGeom>
          <a:noFill/>
        </p:spPr>
        <p:txBody>
          <a:bodyPr wrap="square" rtlCol="0">
            <a:spAutoFit/>
          </a:bodyPr>
          <a:lstStyle/>
          <a:p>
            <a:r>
              <a:rPr lang="fr-FR" sz="3600" dirty="0">
                <a:solidFill>
                  <a:srgbClr val="FFC000"/>
                </a:solidFill>
              </a:rPr>
              <a:t>BREAK ART</a:t>
            </a:r>
          </a:p>
        </p:txBody>
      </p:sp>
      <p:sp>
        <p:nvSpPr>
          <p:cNvPr id="6" name="ZoneTexte 5">
            <a:extLst>
              <a:ext uri="{FF2B5EF4-FFF2-40B4-BE49-F238E27FC236}">
                <a16:creationId xmlns:a16="http://schemas.microsoft.com/office/drawing/2014/main" id="{5F8E1870-3542-4984-916B-DA7733A8223E}"/>
              </a:ext>
            </a:extLst>
          </p:cNvPr>
          <p:cNvSpPr txBox="1"/>
          <p:nvPr/>
        </p:nvSpPr>
        <p:spPr>
          <a:xfrm>
            <a:off x="7245009" y="2695508"/>
            <a:ext cx="3680927" cy="646331"/>
          </a:xfrm>
          <a:prstGeom prst="rect">
            <a:avLst/>
          </a:prstGeom>
          <a:noFill/>
        </p:spPr>
        <p:txBody>
          <a:bodyPr wrap="square" rtlCol="0">
            <a:spAutoFit/>
          </a:bodyPr>
          <a:lstStyle/>
          <a:p>
            <a:r>
              <a:rPr lang="fr-FR" sz="3600" dirty="0">
                <a:solidFill>
                  <a:srgbClr val="FFC000"/>
                </a:solidFill>
              </a:rPr>
              <a:t>BREAK PHILO</a:t>
            </a:r>
          </a:p>
        </p:txBody>
      </p:sp>
      <p:pic>
        <p:nvPicPr>
          <p:cNvPr id="4" name="Image 3" descr="Une image contenant texte, ordinateur, capture d’écran, Publicité en ligne&#10;&#10;Description générée automatiquement">
            <a:extLst>
              <a:ext uri="{FF2B5EF4-FFF2-40B4-BE49-F238E27FC236}">
                <a16:creationId xmlns:a16="http://schemas.microsoft.com/office/drawing/2014/main" id="{AF75C06E-00A5-4D10-9ACA-A0124C0FB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47453">
            <a:off x="8785741" y="3439438"/>
            <a:ext cx="2009132" cy="2840804"/>
          </a:xfrm>
          <a:prstGeom prst="rect">
            <a:avLst/>
          </a:prstGeom>
          <a:ln>
            <a:solidFill>
              <a:schemeClr val="accent6"/>
            </a:solidFill>
          </a:ln>
        </p:spPr>
      </p:pic>
      <p:pic>
        <p:nvPicPr>
          <p:cNvPr id="8" name="Image 7" descr="Une image contenant texte, capture d’écran, Page web, Site web&#10;&#10;Description générée automatiquement">
            <a:extLst>
              <a:ext uri="{FF2B5EF4-FFF2-40B4-BE49-F238E27FC236}">
                <a16:creationId xmlns:a16="http://schemas.microsoft.com/office/drawing/2014/main" id="{A7E7D12F-3780-4DEA-B40E-89A423FB8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3409">
            <a:off x="7216583" y="3531940"/>
            <a:ext cx="2001427" cy="2829910"/>
          </a:xfrm>
          <a:prstGeom prst="rect">
            <a:avLst/>
          </a:prstGeom>
          <a:ln>
            <a:solidFill>
              <a:schemeClr val="accent6"/>
            </a:solidFill>
          </a:ln>
        </p:spPr>
      </p:pic>
    </p:spTree>
    <p:extLst>
      <p:ext uri="{BB962C8B-B14F-4D97-AF65-F5344CB8AC3E}">
        <p14:creationId xmlns:p14="http://schemas.microsoft.com/office/powerpoint/2010/main" val="380585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DAFD61-20F7-4A6E-9A51-74149C9E36A2}"/>
              </a:ext>
            </a:extLst>
          </p:cNvPr>
          <p:cNvSpPr txBox="1"/>
          <p:nvPr/>
        </p:nvSpPr>
        <p:spPr>
          <a:xfrm>
            <a:off x="7327203" y="2657836"/>
            <a:ext cx="3680927" cy="1200329"/>
          </a:xfrm>
          <a:prstGeom prst="rect">
            <a:avLst/>
          </a:prstGeom>
          <a:noFill/>
        </p:spPr>
        <p:txBody>
          <a:bodyPr wrap="square" rtlCol="0">
            <a:spAutoFit/>
          </a:bodyPr>
          <a:lstStyle/>
          <a:p>
            <a:r>
              <a:rPr lang="fr-FR" sz="3600" dirty="0">
                <a:solidFill>
                  <a:srgbClr val="FFC000"/>
                </a:solidFill>
              </a:rPr>
              <a:t>BREAK REPORTAGE</a:t>
            </a:r>
          </a:p>
        </p:txBody>
      </p:sp>
      <p:pic>
        <p:nvPicPr>
          <p:cNvPr id="5" name="Image 4" descr="Une image contenant texte, capture d’écran, dessin humoristique, Page web&#10;&#10;Description générée automatiquement">
            <a:extLst>
              <a:ext uri="{FF2B5EF4-FFF2-40B4-BE49-F238E27FC236}">
                <a16:creationId xmlns:a16="http://schemas.microsoft.com/office/drawing/2014/main" id="{83DBBF5C-CA97-4A0D-8A95-E1CCF1E8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6063" y="107878"/>
            <a:ext cx="4697664" cy="6642243"/>
          </a:xfrm>
          <a:prstGeom prst="rect">
            <a:avLst/>
          </a:prstGeom>
          <a:ln>
            <a:solidFill>
              <a:schemeClr val="accent6"/>
            </a:solidFill>
          </a:ln>
        </p:spPr>
      </p:pic>
      <p:pic>
        <p:nvPicPr>
          <p:cNvPr id="4" name="Image 3">
            <a:extLst>
              <a:ext uri="{FF2B5EF4-FFF2-40B4-BE49-F238E27FC236}">
                <a16:creationId xmlns:a16="http://schemas.microsoft.com/office/drawing/2014/main" id="{0C21A9E8-E5C9-4A12-8BCB-09468D8995A0}"/>
              </a:ext>
            </a:extLst>
          </p:cNvPr>
          <p:cNvPicPr>
            <a:picLocks noChangeAspect="1"/>
          </p:cNvPicPr>
          <p:nvPr/>
        </p:nvPicPr>
        <p:blipFill>
          <a:blip r:embed="rId4"/>
          <a:stretch>
            <a:fillRect/>
          </a:stretch>
        </p:blipFill>
        <p:spPr>
          <a:xfrm>
            <a:off x="7133957" y="4116031"/>
            <a:ext cx="3492679" cy="2057506"/>
          </a:xfrm>
          <a:prstGeom prst="rect">
            <a:avLst/>
          </a:prstGeom>
        </p:spPr>
      </p:pic>
    </p:spTree>
    <p:extLst>
      <p:ext uri="{BB962C8B-B14F-4D97-AF65-F5344CB8AC3E}">
        <p14:creationId xmlns:p14="http://schemas.microsoft.com/office/powerpoint/2010/main" val="365036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1A2DE3-FAD8-7091-9D51-1A4D869BFEC7}"/>
              </a:ext>
            </a:extLst>
          </p:cNvPr>
          <p:cNvSpPr>
            <a:spLocks noGrp="1"/>
          </p:cNvSpPr>
          <p:nvPr>
            <p:ph type="ftr" sz="quarter" idx="11"/>
          </p:nvPr>
        </p:nvSpPr>
        <p:spPr/>
        <p:txBody>
          <a:bodyPr/>
          <a:lstStyle/>
          <a:p>
            <a:r>
              <a:rPr lang="fr-FR"/>
              <a:t>USEP nationale</a:t>
            </a:r>
          </a:p>
        </p:txBody>
      </p:sp>
      <p:pic>
        <p:nvPicPr>
          <p:cNvPr id="3" name="Image 2">
            <a:extLst>
              <a:ext uri="{FF2B5EF4-FFF2-40B4-BE49-F238E27FC236}">
                <a16:creationId xmlns:a16="http://schemas.microsoft.com/office/drawing/2014/main" id="{784CFAB2-E73C-FB21-DBBF-079624E40A36}"/>
              </a:ext>
            </a:extLst>
          </p:cNvPr>
          <p:cNvPicPr>
            <a:picLocks noChangeAspect="1"/>
          </p:cNvPicPr>
          <p:nvPr/>
        </p:nvPicPr>
        <p:blipFill>
          <a:blip r:embed="rId2"/>
          <a:stretch>
            <a:fillRect/>
          </a:stretch>
        </p:blipFill>
        <p:spPr>
          <a:xfrm>
            <a:off x="1041633" y="912442"/>
            <a:ext cx="10108734" cy="5527797"/>
          </a:xfrm>
          <a:prstGeom prst="rect">
            <a:avLst/>
          </a:prstGeom>
        </p:spPr>
      </p:pic>
      <p:pic>
        <p:nvPicPr>
          <p:cNvPr id="4" name="Image 3">
            <a:extLst>
              <a:ext uri="{FF2B5EF4-FFF2-40B4-BE49-F238E27FC236}">
                <a16:creationId xmlns:a16="http://schemas.microsoft.com/office/drawing/2014/main" id="{3D8B3081-C5FF-4E0F-BAA0-DB0EA6BADDED}"/>
              </a:ext>
            </a:extLst>
          </p:cNvPr>
          <p:cNvPicPr>
            <a:picLocks noChangeAspect="1"/>
          </p:cNvPicPr>
          <p:nvPr/>
        </p:nvPicPr>
        <p:blipFill>
          <a:blip r:embed="rId3"/>
          <a:stretch>
            <a:fillRect/>
          </a:stretch>
        </p:blipFill>
        <p:spPr>
          <a:xfrm>
            <a:off x="660436" y="1389129"/>
            <a:ext cx="11302964" cy="3956647"/>
          </a:xfrm>
          <a:prstGeom prst="rect">
            <a:avLst/>
          </a:prstGeom>
        </p:spPr>
      </p:pic>
      <p:pic>
        <p:nvPicPr>
          <p:cNvPr id="6" name="Image 5" descr="Une image contenant texte, diagramme, capture d’écran, conception&#10;&#10;Description générée automatiquement">
            <a:extLst>
              <a:ext uri="{FF2B5EF4-FFF2-40B4-BE49-F238E27FC236}">
                <a16:creationId xmlns:a16="http://schemas.microsoft.com/office/drawing/2014/main" id="{04269A30-0F77-4533-802C-F1C7C6ED1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256" y="166744"/>
            <a:ext cx="3623638" cy="5124358"/>
          </a:xfrm>
          <a:prstGeom prst="rect">
            <a:avLst/>
          </a:prstGeom>
          <a:ln w="28575">
            <a:solidFill>
              <a:srgbClr val="9FC76E"/>
            </a:solidFill>
          </a:ln>
        </p:spPr>
      </p:pic>
      <p:pic>
        <p:nvPicPr>
          <p:cNvPr id="8" name="Image 7" descr="Une image contenant texte, capture d’écran, Police, conception&#10;&#10;Description générée automatiquement">
            <a:extLst>
              <a:ext uri="{FF2B5EF4-FFF2-40B4-BE49-F238E27FC236}">
                <a16:creationId xmlns:a16="http://schemas.microsoft.com/office/drawing/2014/main" id="{76E597CD-0F41-4D6D-8F0D-ECC81A6AC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1265" y="912442"/>
            <a:ext cx="3778497" cy="5343067"/>
          </a:xfrm>
          <a:prstGeom prst="rect">
            <a:avLst/>
          </a:prstGeom>
          <a:ln w="28575">
            <a:solidFill>
              <a:srgbClr val="9FC76E"/>
            </a:solidFill>
          </a:ln>
        </p:spPr>
      </p:pic>
      <p:pic>
        <p:nvPicPr>
          <p:cNvPr id="10" name="Image 9" descr="Une image contenant texte, capture d’écran, Police&#10;&#10;Description générée automatiquement">
            <a:extLst>
              <a:ext uri="{FF2B5EF4-FFF2-40B4-BE49-F238E27FC236}">
                <a16:creationId xmlns:a16="http://schemas.microsoft.com/office/drawing/2014/main" id="{86676DA5-4F57-45C6-B3D9-19D90DB0A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24" y="1679702"/>
            <a:ext cx="3334650" cy="4715435"/>
          </a:xfrm>
          <a:prstGeom prst="rect">
            <a:avLst/>
          </a:prstGeom>
          <a:ln w="28575">
            <a:solidFill>
              <a:srgbClr val="92D050"/>
            </a:solidFill>
          </a:ln>
        </p:spPr>
      </p:pic>
      <p:sp>
        <p:nvSpPr>
          <p:cNvPr id="9" name="ZoneTexte 8"/>
          <p:cNvSpPr txBox="1"/>
          <p:nvPr/>
        </p:nvSpPr>
        <p:spPr>
          <a:xfrm>
            <a:off x="1552710" y="166744"/>
            <a:ext cx="6017109" cy="369332"/>
          </a:xfrm>
          <a:prstGeom prst="rect">
            <a:avLst/>
          </a:prstGeom>
          <a:solidFill>
            <a:srgbClr val="92D050"/>
          </a:solidFill>
        </p:spPr>
        <p:txBody>
          <a:bodyPr wrap="square" rtlCol="0">
            <a:spAutoFit/>
          </a:bodyPr>
          <a:lstStyle/>
          <a:p>
            <a:pPr algn="ctr"/>
            <a:r>
              <a:rPr lang="fr-FR" b="1" dirty="0">
                <a:solidFill>
                  <a:schemeClr val="bg1"/>
                </a:solidFill>
              </a:rPr>
              <a:t>Des ressources pour s’outiller et se former </a:t>
            </a:r>
            <a:r>
              <a:rPr lang="fr-FR" b="1" dirty="0">
                <a:solidFill>
                  <a:srgbClr val="92D050"/>
                </a:solidFill>
              </a:rPr>
              <a:t> </a:t>
            </a:r>
          </a:p>
        </p:txBody>
      </p:sp>
    </p:spTree>
    <p:extLst>
      <p:ext uri="{BB962C8B-B14F-4D97-AF65-F5344CB8AC3E}">
        <p14:creationId xmlns:p14="http://schemas.microsoft.com/office/powerpoint/2010/main" val="343244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D6F5279-5E40-475A-A5FE-BFC056EA17B8}"/>
              </a:ext>
            </a:extLst>
          </p:cNvPr>
          <p:cNvSpPr>
            <a:spLocks noGrp="1"/>
          </p:cNvSpPr>
          <p:nvPr>
            <p:ph type="ftr" sz="quarter" idx="11"/>
          </p:nvPr>
        </p:nvSpPr>
        <p:spPr/>
        <p:txBody>
          <a:bodyPr/>
          <a:lstStyle/>
          <a:p>
            <a:r>
              <a:rPr lang="fr-FR"/>
              <a:t>USEP nationale</a:t>
            </a:r>
          </a:p>
        </p:txBody>
      </p:sp>
      <p:sp>
        <p:nvSpPr>
          <p:cNvPr id="4" name="ZoneTexte 3">
            <a:extLst>
              <a:ext uri="{FF2B5EF4-FFF2-40B4-BE49-F238E27FC236}">
                <a16:creationId xmlns:a16="http://schemas.microsoft.com/office/drawing/2014/main" id="{ABB1AB38-0249-4C42-A83C-FF581FD849FF}"/>
              </a:ext>
            </a:extLst>
          </p:cNvPr>
          <p:cNvSpPr txBox="1"/>
          <p:nvPr/>
        </p:nvSpPr>
        <p:spPr>
          <a:xfrm>
            <a:off x="1859622" y="3350028"/>
            <a:ext cx="9883739" cy="3046988"/>
          </a:xfrm>
          <a:prstGeom prst="rect">
            <a:avLst/>
          </a:prstGeom>
          <a:noFill/>
        </p:spPr>
        <p:txBody>
          <a:bodyPr wrap="square">
            <a:spAutoFit/>
          </a:bodyPr>
          <a:lstStyle/>
          <a:p>
            <a:pPr marL="457200" lvl="0" indent="-457200">
              <a:buFont typeface="Wingdings" panose="05000000000000000000" pitchFamily="2" charset="2"/>
              <a:buChar char="§"/>
            </a:pPr>
            <a:r>
              <a:rPr lang="fr-FR" sz="3200" dirty="0">
                <a:solidFill>
                  <a:srgbClr val="2DA7DA"/>
                </a:solidFill>
                <a:latin typeface="Calibri" panose="020F0502020204030204" pitchFamily="34" charset="0"/>
                <a:ea typeface="Calibri" panose="020F0502020204030204" pitchFamily="34" charset="0"/>
              </a:rPr>
              <a:t>Temps de pratique </a:t>
            </a:r>
          </a:p>
          <a:p>
            <a:pPr marL="457200" lvl="0" indent="-457200">
              <a:buFont typeface="Wingdings" panose="05000000000000000000" pitchFamily="2" charset="2"/>
              <a:buChar char="§"/>
            </a:pPr>
            <a:r>
              <a:rPr lang="fr-FR" sz="3200" dirty="0">
                <a:solidFill>
                  <a:srgbClr val="FFC000"/>
                </a:solidFill>
                <a:latin typeface="Calibri" panose="020F0502020204030204" pitchFamily="34" charset="0"/>
                <a:ea typeface="Calibri" panose="020F0502020204030204" pitchFamily="34" charset="0"/>
              </a:rPr>
              <a:t>Les outils </a:t>
            </a:r>
            <a:r>
              <a:rPr lang="fr-FR" sz="3200" dirty="0">
                <a:solidFill>
                  <a:srgbClr val="00B0F0"/>
                </a:solidFill>
                <a:latin typeface="Calibri" panose="020F0502020204030204" pitchFamily="34" charset="0"/>
                <a:ea typeface="Calibri" panose="020F0502020204030204" pitchFamily="34" charset="0"/>
              </a:rPr>
              <a:t>d’accompagnement</a:t>
            </a:r>
            <a:r>
              <a:rPr lang="fr-FR" sz="3200" dirty="0">
                <a:solidFill>
                  <a:srgbClr val="FFC000"/>
                </a:solidFill>
                <a:latin typeface="Calibri" panose="020F0502020204030204" pitchFamily="34" charset="0"/>
                <a:ea typeface="Calibri" panose="020F0502020204030204" pitchFamily="34" charset="0"/>
              </a:rPr>
              <a:t> </a:t>
            </a:r>
            <a:r>
              <a:rPr lang="fr-FR" sz="3200" dirty="0">
                <a:solidFill>
                  <a:srgbClr val="92D050"/>
                </a:solidFill>
                <a:latin typeface="Calibri" panose="020F0502020204030204" pitchFamily="34" charset="0"/>
                <a:ea typeface="Calibri" panose="020F0502020204030204" pitchFamily="34" charset="0"/>
              </a:rPr>
              <a:t>à disposition</a:t>
            </a:r>
          </a:p>
          <a:p>
            <a:pPr marL="457200" indent="-457200">
              <a:buFont typeface="Wingdings" panose="05000000000000000000" pitchFamily="2" charset="2"/>
              <a:buChar char="§"/>
            </a:pPr>
            <a:r>
              <a:rPr lang="fr-FR" sz="3200" dirty="0">
                <a:solidFill>
                  <a:srgbClr val="FFC000"/>
                </a:solidFill>
                <a:latin typeface="Calibri" panose="020F0502020204030204" pitchFamily="34" charset="0"/>
                <a:ea typeface="Times New Roman" panose="02020603050405020304" pitchFamily="18" charset="0"/>
              </a:rPr>
              <a:t>Démarche et séquence d’apprentissage</a:t>
            </a:r>
            <a:endParaRPr lang="fr-FR" sz="3200" dirty="0">
              <a:solidFill>
                <a:srgbClr val="FFC000"/>
              </a:solidFill>
              <a:latin typeface="Calibri" panose="020F0502020204030204" pitchFamily="34" charset="0"/>
              <a:ea typeface="Calibri" panose="020F0502020204030204" pitchFamily="34" charset="0"/>
            </a:endParaRPr>
          </a:p>
          <a:p>
            <a:pPr marL="457200" lvl="0" indent="-457200">
              <a:buFont typeface="Wingdings" panose="05000000000000000000" pitchFamily="2" charset="2"/>
              <a:buChar char="§"/>
            </a:pPr>
            <a:r>
              <a:rPr lang="fr-FR" sz="3200" dirty="0">
                <a:solidFill>
                  <a:srgbClr val="FFC000"/>
                </a:solidFill>
                <a:effectLst/>
                <a:latin typeface="Calibri" panose="020F0502020204030204" pitchFamily="34" charset="0"/>
                <a:ea typeface="Calibri" panose="020F0502020204030204" pitchFamily="34" charset="0"/>
              </a:rPr>
              <a:t>Les ateliers de la rencontre</a:t>
            </a:r>
          </a:p>
          <a:p>
            <a:pPr marL="457200" lvl="0" indent="-457200">
              <a:buFont typeface="Wingdings" panose="05000000000000000000" pitchFamily="2" charset="2"/>
              <a:buChar char="§"/>
            </a:pPr>
            <a:r>
              <a:rPr lang="fr-FR" sz="3200" dirty="0">
                <a:solidFill>
                  <a:srgbClr val="92D050"/>
                </a:solidFill>
                <a:latin typeface="Calibri" panose="020F0502020204030204" pitchFamily="34" charset="0"/>
                <a:ea typeface="Calibri" panose="020F0502020204030204" pitchFamily="34" charset="0"/>
              </a:rPr>
              <a:t>Les ressources pour s’enrichir et s’outiller</a:t>
            </a:r>
            <a:endParaRPr lang="fr-FR" sz="3200" dirty="0">
              <a:solidFill>
                <a:srgbClr val="92D050"/>
              </a:solidFill>
              <a:effectLst/>
              <a:latin typeface="Calibri" panose="020F0502020204030204" pitchFamily="34" charset="0"/>
              <a:ea typeface="Calibri" panose="020F0502020204030204" pitchFamily="34" charset="0"/>
            </a:endParaRPr>
          </a:p>
          <a:p>
            <a:pPr marL="457200" lvl="0" indent="-457200">
              <a:buFont typeface="Wingdings" panose="05000000000000000000" pitchFamily="2" charset="2"/>
              <a:buChar char="§"/>
            </a:pPr>
            <a:r>
              <a:rPr lang="fr-FR" sz="3200" dirty="0">
                <a:solidFill>
                  <a:srgbClr val="00B0F0"/>
                </a:solidFill>
                <a:latin typeface="Calibri" panose="020F0502020204030204" pitchFamily="34" charset="0"/>
                <a:ea typeface="Calibri" panose="020F0502020204030204" pitchFamily="34" charset="0"/>
              </a:rPr>
              <a:t>Les ressources pour se  former </a:t>
            </a:r>
            <a:endParaRPr lang="fr-FR" sz="3200" dirty="0">
              <a:solidFill>
                <a:srgbClr val="00B0F0"/>
              </a:solidFill>
              <a:effectLst/>
              <a:latin typeface="Calibri" panose="020F0502020204030204" pitchFamily="34" charset="0"/>
              <a:ea typeface="Calibri" panose="020F0502020204030204" pitchFamily="34" charset="0"/>
            </a:endParaRPr>
          </a:p>
        </p:txBody>
      </p:sp>
      <p:pic>
        <p:nvPicPr>
          <p:cNvPr id="3" name="Image 2">
            <a:extLst>
              <a:ext uri="{FF2B5EF4-FFF2-40B4-BE49-F238E27FC236}">
                <a16:creationId xmlns:a16="http://schemas.microsoft.com/office/drawing/2014/main" id="{26739F9F-1B1D-45F4-9080-456E7AE31465}"/>
              </a:ext>
            </a:extLst>
          </p:cNvPr>
          <p:cNvPicPr>
            <a:picLocks noChangeAspect="1"/>
          </p:cNvPicPr>
          <p:nvPr/>
        </p:nvPicPr>
        <p:blipFill>
          <a:blip r:embed="rId3"/>
          <a:stretch>
            <a:fillRect/>
          </a:stretch>
        </p:blipFill>
        <p:spPr>
          <a:xfrm>
            <a:off x="1159621" y="136525"/>
            <a:ext cx="10016596" cy="2761727"/>
          </a:xfrm>
          <a:prstGeom prst="rect">
            <a:avLst/>
          </a:prstGeom>
        </p:spPr>
      </p:pic>
    </p:spTree>
    <p:extLst>
      <p:ext uri="{BB962C8B-B14F-4D97-AF65-F5344CB8AC3E}">
        <p14:creationId xmlns:p14="http://schemas.microsoft.com/office/powerpoint/2010/main" val="114867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DE96996-B687-AA3D-0BBD-51EA845505B3}"/>
              </a:ext>
            </a:extLst>
          </p:cNvPr>
          <p:cNvSpPr>
            <a:spLocks noGrp="1"/>
          </p:cNvSpPr>
          <p:nvPr>
            <p:ph type="ftr" sz="quarter" idx="11"/>
          </p:nvPr>
        </p:nvSpPr>
        <p:spPr/>
        <p:txBody>
          <a:bodyPr/>
          <a:lstStyle/>
          <a:p>
            <a:r>
              <a:rPr lang="fr-FR"/>
              <a:t>USEP nationale</a:t>
            </a:r>
          </a:p>
        </p:txBody>
      </p:sp>
      <p:pic>
        <p:nvPicPr>
          <p:cNvPr id="3" name="Image 2">
            <a:extLst>
              <a:ext uri="{FF2B5EF4-FFF2-40B4-BE49-F238E27FC236}">
                <a16:creationId xmlns:a16="http://schemas.microsoft.com/office/drawing/2014/main" id="{6E2BB4E2-39C8-2D20-1AE4-880A8F28ECA5}"/>
              </a:ext>
            </a:extLst>
          </p:cNvPr>
          <p:cNvPicPr>
            <a:picLocks noChangeAspect="1"/>
          </p:cNvPicPr>
          <p:nvPr/>
        </p:nvPicPr>
        <p:blipFill>
          <a:blip r:embed="rId2"/>
          <a:stretch>
            <a:fillRect/>
          </a:stretch>
        </p:blipFill>
        <p:spPr>
          <a:xfrm>
            <a:off x="1129580" y="947956"/>
            <a:ext cx="9834831" cy="5494790"/>
          </a:xfrm>
          <a:prstGeom prst="rect">
            <a:avLst/>
          </a:prstGeom>
        </p:spPr>
      </p:pic>
      <p:pic>
        <p:nvPicPr>
          <p:cNvPr id="5" name="Image 4">
            <a:extLst>
              <a:ext uri="{FF2B5EF4-FFF2-40B4-BE49-F238E27FC236}">
                <a16:creationId xmlns:a16="http://schemas.microsoft.com/office/drawing/2014/main" id="{5FA6D061-E308-4887-ADEA-F78E1DF0E61E}"/>
              </a:ext>
            </a:extLst>
          </p:cNvPr>
          <p:cNvPicPr>
            <a:picLocks noChangeAspect="1"/>
          </p:cNvPicPr>
          <p:nvPr/>
        </p:nvPicPr>
        <p:blipFill>
          <a:blip r:embed="rId3"/>
          <a:stretch>
            <a:fillRect/>
          </a:stretch>
        </p:blipFill>
        <p:spPr>
          <a:xfrm>
            <a:off x="1129580" y="124733"/>
            <a:ext cx="4861676" cy="6486306"/>
          </a:xfrm>
          <a:prstGeom prst="rect">
            <a:avLst/>
          </a:prstGeom>
        </p:spPr>
      </p:pic>
      <p:sp>
        <p:nvSpPr>
          <p:cNvPr id="6" name="ZoneTexte 5">
            <a:extLst>
              <a:ext uri="{FF2B5EF4-FFF2-40B4-BE49-F238E27FC236}">
                <a16:creationId xmlns:a16="http://schemas.microsoft.com/office/drawing/2014/main" id="{CD12BBB5-75A1-487D-824E-9CAFA086F664}"/>
              </a:ext>
            </a:extLst>
          </p:cNvPr>
          <p:cNvSpPr txBox="1"/>
          <p:nvPr/>
        </p:nvSpPr>
        <p:spPr>
          <a:xfrm>
            <a:off x="6229271" y="401930"/>
            <a:ext cx="3726144" cy="1569660"/>
          </a:xfrm>
          <a:prstGeom prst="rect">
            <a:avLst/>
          </a:prstGeom>
          <a:noFill/>
        </p:spPr>
        <p:txBody>
          <a:bodyPr wrap="square" rtlCol="0">
            <a:spAutoFit/>
          </a:bodyPr>
          <a:lstStyle/>
          <a:p>
            <a:r>
              <a:rPr lang="fr-FR" sz="3200" b="1" dirty="0">
                <a:solidFill>
                  <a:srgbClr val="9FC76E"/>
                </a:solidFill>
              </a:rPr>
              <a:t>Des </a:t>
            </a:r>
            <a:r>
              <a:rPr lang="fr-FR" sz="3200" b="1" dirty="0">
                <a:solidFill>
                  <a:schemeClr val="bg1"/>
                </a:solidFill>
              </a:rPr>
              <a:t>RESSOURCES</a:t>
            </a:r>
          </a:p>
          <a:p>
            <a:r>
              <a:rPr lang="fr-FR" sz="3200" b="1" dirty="0">
                <a:solidFill>
                  <a:srgbClr val="9FC76E"/>
                </a:solidFill>
              </a:rPr>
              <a:t>pour S’OUTILLER</a:t>
            </a:r>
          </a:p>
        </p:txBody>
      </p:sp>
      <p:sp>
        <p:nvSpPr>
          <p:cNvPr id="7" name="ZoneTexte 6">
            <a:extLst>
              <a:ext uri="{FF2B5EF4-FFF2-40B4-BE49-F238E27FC236}">
                <a16:creationId xmlns:a16="http://schemas.microsoft.com/office/drawing/2014/main" id="{D45650C4-DC40-4E03-8EEC-216A96CAE5C0}"/>
              </a:ext>
            </a:extLst>
          </p:cNvPr>
          <p:cNvSpPr txBox="1"/>
          <p:nvPr/>
        </p:nvSpPr>
        <p:spPr>
          <a:xfrm>
            <a:off x="6225973" y="2423472"/>
            <a:ext cx="5559689" cy="1661993"/>
          </a:xfrm>
          <a:prstGeom prst="rect">
            <a:avLst/>
          </a:prstGeom>
          <a:noFill/>
        </p:spPr>
        <p:txBody>
          <a:bodyPr wrap="square" rtlCol="0">
            <a:spAutoFit/>
          </a:bodyPr>
          <a:lstStyle/>
          <a:p>
            <a:pPr marL="285750" indent="-285750">
              <a:buFont typeface="Arial" panose="020B0604020202020204" pitchFamily="34" charset="0"/>
              <a:buChar char="•"/>
            </a:pPr>
            <a:r>
              <a:rPr lang="fr-FR" sz="2800" b="1" dirty="0">
                <a:solidFill>
                  <a:srgbClr val="9FC76E"/>
                </a:solidFill>
              </a:rPr>
              <a:t>20 cartes à BREAKER et à JUGER</a:t>
            </a:r>
          </a:p>
          <a:p>
            <a:pPr marL="285750" indent="-285750">
              <a:buFont typeface="Arial" panose="020B0604020202020204" pitchFamily="34" charset="0"/>
              <a:buChar char="•"/>
            </a:pPr>
            <a:r>
              <a:rPr lang="fr-FR" sz="2800" b="1" dirty="0">
                <a:solidFill>
                  <a:srgbClr val="9FC76E"/>
                </a:solidFill>
              </a:rPr>
              <a:t>1 carnet de l’enfant</a:t>
            </a:r>
          </a:p>
          <a:p>
            <a:pPr marL="285750" indent="-285750">
              <a:buFont typeface="Arial" panose="020B0604020202020204" pitchFamily="34" charset="0"/>
              <a:buChar char="•"/>
            </a:pPr>
            <a:r>
              <a:rPr lang="fr-FR" sz="2800" b="1" dirty="0">
                <a:solidFill>
                  <a:srgbClr val="9FC76E"/>
                </a:solidFill>
              </a:rPr>
              <a:t>1 poster</a:t>
            </a:r>
          </a:p>
          <a:p>
            <a:endParaRPr lang="fr-FR" dirty="0"/>
          </a:p>
        </p:txBody>
      </p:sp>
      <p:grpSp>
        <p:nvGrpSpPr>
          <p:cNvPr id="8" name="Groupe 7">
            <a:extLst>
              <a:ext uri="{FF2B5EF4-FFF2-40B4-BE49-F238E27FC236}">
                <a16:creationId xmlns:a16="http://schemas.microsoft.com/office/drawing/2014/main" id="{9A02C096-42FE-4389-937F-6447A064E2A0}"/>
              </a:ext>
            </a:extLst>
          </p:cNvPr>
          <p:cNvGrpSpPr/>
          <p:nvPr/>
        </p:nvGrpSpPr>
        <p:grpSpPr>
          <a:xfrm>
            <a:off x="5510413" y="4228190"/>
            <a:ext cx="4046890" cy="2124106"/>
            <a:chOff x="5510413" y="4228190"/>
            <a:chExt cx="4046890" cy="2124106"/>
          </a:xfrm>
        </p:grpSpPr>
        <p:pic>
          <p:nvPicPr>
            <p:cNvPr id="9" name="Image 8">
              <a:extLst>
                <a:ext uri="{FF2B5EF4-FFF2-40B4-BE49-F238E27FC236}">
                  <a16:creationId xmlns:a16="http://schemas.microsoft.com/office/drawing/2014/main" id="{7C752516-0C97-442A-9BE7-EB51CF292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2153">
              <a:off x="8314787" y="4479131"/>
              <a:ext cx="1242516" cy="1873165"/>
            </a:xfrm>
            <a:prstGeom prst="rect">
              <a:avLst/>
            </a:prstGeom>
          </p:spPr>
        </p:pic>
        <p:pic>
          <p:nvPicPr>
            <p:cNvPr id="10" name="Image 9">
              <a:extLst>
                <a:ext uri="{FF2B5EF4-FFF2-40B4-BE49-F238E27FC236}">
                  <a16:creationId xmlns:a16="http://schemas.microsoft.com/office/drawing/2014/main" id="{2CE9F0C4-F4C7-4DAE-A773-5480BFA488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56502">
              <a:off x="5510413" y="4399629"/>
              <a:ext cx="1351590" cy="1863279"/>
            </a:xfrm>
            <a:prstGeom prst="rect">
              <a:avLst/>
            </a:prstGeom>
          </p:spPr>
        </p:pic>
        <p:pic>
          <p:nvPicPr>
            <p:cNvPr id="11" name="Image 10">
              <a:extLst>
                <a:ext uri="{FF2B5EF4-FFF2-40B4-BE49-F238E27FC236}">
                  <a16:creationId xmlns:a16="http://schemas.microsoft.com/office/drawing/2014/main" id="{AF9B72C1-629E-4F75-86A2-9C992F8500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3522">
              <a:off x="6372219" y="4228190"/>
              <a:ext cx="1426549" cy="1886931"/>
            </a:xfrm>
            <a:prstGeom prst="rect">
              <a:avLst/>
            </a:prstGeom>
          </p:spPr>
        </p:pic>
        <p:pic>
          <p:nvPicPr>
            <p:cNvPr id="12" name="Image 11">
              <a:extLst>
                <a:ext uri="{FF2B5EF4-FFF2-40B4-BE49-F238E27FC236}">
                  <a16:creationId xmlns:a16="http://schemas.microsoft.com/office/drawing/2014/main" id="{C5A9BCC0-053F-4601-BB87-ED2DE1163F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5925">
              <a:off x="7412816" y="4281699"/>
              <a:ext cx="1308367" cy="1926066"/>
            </a:xfrm>
            <a:prstGeom prst="rect">
              <a:avLst/>
            </a:prstGeom>
          </p:spPr>
        </p:pic>
      </p:grpSp>
      <p:pic>
        <p:nvPicPr>
          <p:cNvPr id="13" name="Image 12">
            <a:extLst>
              <a:ext uri="{FF2B5EF4-FFF2-40B4-BE49-F238E27FC236}">
                <a16:creationId xmlns:a16="http://schemas.microsoft.com/office/drawing/2014/main" id="{A001659E-61EA-491B-9D3E-D505DE4EB9FD}"/>
              </a:ext>
            </a:extLst>
          </p:cNvPr>
          <p:cNvPicPr>
            <a:picLocks noChangeAspect="1"/>
          </p:cNvPicPr>
          <p:nvPr/>
        </p:nvPicPr>
        <p:blipFill>
          <a:blip r:embed="rId8"/>
          <a:stretch>
            <a:fillRect/>
          </a:stretch>
        </p:blipFill>
        <p:spPr>
          <a:xfrm>
            <a:off x="9942138" y="3561023"/>
            <a:ext cx="1938696" cy="2938527"/>
          </a:xfrm>
          <a:prstGeom prst="rect">
            <a:avLst/>
          </a:prstGeom>
        </p:spPr>
      </p:pic>
    </p:spTree>
    <p:extLst>
      <p:ext uri="{BB962C8B-B14F-4D97-AF65-F5344CB8AC3E}">
        <p14:creationId xmlns:p14="http://schemas.microsoft.com/office/powerpoint/2010/main" val="1335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C69C1DC-3466-4F34-B3F7-0783A78720F6}"/>
              </a:ext>
            </a:extLst>
          </p:cNvPr>
          <p:cNvSpPr>
            <a:spLocks noGrp="1"/>
          </p:cNvSpPr>
          <p:nvPr>
            <p:ph type="ftr" sz="quarter" idx="11"/>
          </p:nvPr>
        </p:nvSpPr>
        <p:spPr/>
        <p:txBody>
          <a:bodyPr/>
          <a:lstStyle/>
          <a:p>
            <a:r>
              <a:rPr lang="fr-FR"/>
              <a:t>USEP nationale</a:t>
            </a:r>
          </a:p>
        </p:txBody>
      </p:sp>
      <p:pic>
        <p:nvPicPr>
          <p:cNvPr id="4" name="Image 3">
            <a:extLst>
              <a:ext uri="{FF2B5EF4-FFF2-40B4-BE49-F238E27FC236}">
                <a16:creationId xmlns:a16="http://schemas.microsoft.com/office/drawing/2014/main" id="{4490EC0A-F1C7-4B3A-864D-448D3954CEE8}"/>
              </a:ext>
            </a:extLst>
          </p:cNvPr>
          <p:cNvPicPr>
            <a:picLocks noChangeAspect="1"/>
          </p:cNvPicPr>
          <p:nvPr/>
        </p:nvPicPr>
        <p:blipFill>
          <a:blip r:embed="rId2"/>
          <a:stretch>
            <a:fillRect/>
          </a:stretch>
        </p:blipFill>
        <p:spPr>
          <a:xfrm>
            <a:off x="1117031" y="0"/>
            <a:ext cx="11074969" cy="6140766"/>
          </a:xfrm>
          <a:prstGeom prst="rect">
            <a:avLst/>
          </a:prstGeom>
        </p:spPr>
      </p:pic>
    </p:spTree>
    <p:extLst>
      <p:ext uri="{BB962C8B-B14F-4D97-AF65-F5344CB8AC3E}">
        <p14:creationId xmlns:p14="http://schemas.microsoft.com/office/powerpoint/2010/main" val="134246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5BE5573-85DE-466F-9479-28DD5CD919D8}"/>
              </a:ext>
            </a:extLst>
          </p:cNvPr>
          <p:cNvSpPr>
            <a:spLocks noGrp="1"/>
          </p:cNvSpPr>
          <p:nvPr>
            <p:ph type="ftr" sz="quarter" idx="11"/>
          </p:nvPr>
        </p:nvSpPr>
        <p:spPr/>
        <p:txBody>
          <a:bodyPr/>
          <a:lstStyle/>
          <a:p>
            <a:r>
              <a:rPr lang="fr-FR"/>
              <a:t>USEP nationale</a:t>
            </a:r>
          </a:p>
        </p:txBody>
      </p:sp>
      <p:pic>
        <p:nvPicPr>
          <p:cNvPr id="5" name="Image 4">
            <a:hlinkClick r:id="rId3"/>
            <a:extLst>
              <a:ext uri="{FF2B5EF4-FFF2-40B4-BE49-F238E27FC236}">
                <a16:creationId xmlns:a16="http://schemas.microsoft.com/office/drawing/2014/main" id="{B576CE9C-43E0-4AD4-BA03-ED6724D46026}"/>
              </a:ext>
            </a:extLst>
          </p:cNvPr>
          <p:cNvPicPr>
            <a:picLocks noChangeAspect="1"/>
          </p:cNvPicPr>
          <p:nvPr/>
        </p:nvPicPr>
        <p:blipFill>
          <a:blip r:embed="rId4"/>
          <a:stretch>
            <a:fillRect/>
          </a:stretch>
        </p:blipFill>
        <p:spPr>
          <a:xfrm>
            <a:off x="4332849" y="1167333"/>
            <a:ext cx="4357259" cy="5589238"/>
          </a:xfrm>
          <a:prstGeom prst="rect">
            <a:avLst/>
          </a:prstGeom>
        </p:spPr>
      </p:pic>
      <p:sp>
        <p:nvSpPr>
          <p:cNvPr id="4" name="ZoneTexte 3"/>
          <p:cNvSpPr txBox="1"/>
          <p:nvPr/>
        </p:nvSpPr>
        <p:spPr>
          <a:xfrm>
            <a:off x="2431365" y="419085"/>
            <a:ext cx="7652825" cy="369332"/>
          </a:xfrm>
          <a:prstGeom prst="rect">
            <a:avLst/>
          </a:prstGeom>
          <a:solidFill>
            <a:srgbClr val="92D050"/>
          </a:solidFill>
        </p:spPr>
        <p:txBody>
          <a:bodyPr wrap="square" rtlCol="0">
            <a:spAutoFit/>
          </a:bodyPr>
          <a:lstStyle/>
          <a:p>
            <a:pPr algn="ctr"/>
            <a:r>
              <a:rPr lang="fr-FR" b="1" dirty="0">
                <a:solidFill>
                  <a:schemeClr val="bg1"/>
                </a:solidFill>
              </a:rPr>
              <a:t>Exemple de chorégraphie réalisée à partir des cartes</a:t>
            </a:r>
          </a:p>
        </p:txBody>
      </p:sp>
    </p:spTree>
    <p:extLst>
      <p:ext uri="{BB962C8B-B14F-4D97-AF65-F5344CB8AC3E}">
        <p14:creationId xmlns:p14="http://schemas.microsoft.com/office/powerpoint/2010/main" val="304918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99155C5-787C-464E-813C-E9ADB23FCBCD}"/>
              </a:ext>
            </a:extLst>
          </p:cNvPr>
          <p:cNvSpPr>
            <a:spLocks noGrp="1"/>
          </p:cNvSpPr>
          <p:nvPr>
            <p:ph type="ftr" sz="quarter" idx="11"/>
          </p:nvPr>
        </p:nvSpPr>
        <p:spPr/>
        <p:txBody>
          <a:bodyPr/>
          <a:lstStyle/>
          <a:p>
            <a:r>
              <a:rPr lang="fr-FR"/>
              <a:t>USEP nationale</a:t>
            </a:r>
          </a:p>
        </p:txBody>
      </p:sp>
      <p:pic>
        <p:nvPicPr>
          <p:cNvPr id="4" name="Image 3">
            <a:extLst>
              <a:ext uri="{FF2B5EF4-FFF2-40B4-BE49-F238E27FC236}">
                <a16:creationId xmlns:a16="http://schemas.microsoft.com/office/drawing/2014/main" id="{0304A78B-E002-4985-94F9-5C1E90DBEBC6}"/>
              </a:ext>
            </a:extLst>
          </p:cNvPr>
          <p:cNvPicPr>
            <a:picLocks noChangeAspect="1"/>
          </p:cNvPicPr>
          <p:nvPr/>
        </p:nvPicPr>
        <p:blipFill>
          <a:blip r:embed="rId2"/>
          <a:stretch>
            <a:fillRect/>
          </a:stretch>
        </p:blipFill>
        <p:spPr>
          <a:xfrm>
            <a:off x="1338627" y="2081823"/>
            <a:ext cx="10107491" cy="1862504"/>
          </a:xfrm>
          <a:prstGeom prst="rect">
            <a:avLst/>
          </a:prstGeom>
        </p:spPr>
      </p:pic>
      <p:grpSp>
        <p:nvGrpSpPr>
          <p:cNvPr id="7" name="Groupe 6">
            <a:extLst>
              <a:ext uri="{FF2B5EF4-FFF2-40B4-BE49-F238E27FC236}">
                <a16:creationId xmlns:a16="http://schemas.microsoft.com/office/drawing/2014/main" id="{9708D418-6A67-4F20-9054-F2B342CEC8FA}"/>
              </a:ext>
            </a:extLst>
          </p:cNvPr>
          <p:cNvGrpSpPr/>
          <p:nvPr/>
        </p:nvGrpSpPr>
        <p:grpSpPr>
          <a:xfrm>
            <a:off x="3261946" y="4185138"/>
            <a:ext cx="635977" cy="606670"/>
            <a:chOff x="3261946" y="4185138"/>
            <a:chExt cx="635977" cy="606670"/>
          </a:xfrm>
        </p:grpSpPr>
        <p:sp>
          <p:nvSpPr>
            <p:cNvPr id="5" name="Organigramme : Connecteur 4">
              <a:extLst>
                <a:ext uri="{FF2B5EF4-FFF2-40B4-BE49-F238E27FC236}">
                  <a16:creationId xmlns:a16="http://schemas.microsoft.com/office/drawing/2014/main" id="{AC0C3601-8FE2-4C8E-B513-2833188B5FE2}"/>
                </a:ext>
              </a:extLst>
            </p:cNvPr>
            <p:cNvSpPr/>
            <p:nvPr/>
          </p:nvSpPr>
          <p:spPr>
            <a:xfrm>
              <a:off x="3261946" y="4185138"/>
              <a:ext cx="635977" cy="60667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15704FB-4058-442A-8218-F1C43A507A96}"/>
                </a:ext>
              </a:extLst>
            </p:cNvPr>
            <p:cNvSpPr txBox="1"/>
            <p:nvPr/>
          </p:nvSpPr>
          <p:spPr>
            <a:xfrm>
              <a:off x="3402623" y="4226863"/>
              <a:ext cx="351692" cy="523220"/>
            </a:xfrm>
            <a:prstGeom prst="rect">
              <a:avLst/>
            </a:prstGeom>
            <a:noFill/>
          </p:spPr>
          <p:txBody>
            <a:bodyPr wrap="square" rtlCol="0">
              <a:spAutoFit/>
            </a:bodyPr>
            <a:lstStyle/>
            <a:p>
              <a:r>
                <a:rPr lang="fr-FR" sz="2800" dirty="0"/>
                <a:t>1</a:t>
              </a:r>
            </a:p>
          </p:txBody>
        </p:sp>
      </p:grpSp>
      <p:grpSp>
        <p:nvGrpSpPr>
          <p:cNvPr id="8" name="Groupe 7">
            <a:extLst>
              <a:ext uri="{FF2B5EF4-FFF2-40B4-BE49-F238E27FC236}">
                <a16:creationId xmlns:a16="http://schemas.microsoft.com/office/drawing/2014/main" id="{AE15CC5F-ABB3-4D5D-A227-C071EBB25816}"/>
              </a:ext>
            </a:extLst>
          </p:cNvPr>
          <p:cNvGrpSpPr/>
          <p:nvPr/>
        </p:nvGrpSpPr>
        <p:grpSpPr>
          <a:xfrm>
            <a:off x="4856285" y="4185138"/>
            <a:ext cx="635977" cy="606670"/>
            <a:chOff x="3261946" y="4185138"/>
            <a:chExt cx="635977" cy="606670"/>
          </a:xfrm>
          <a:solidFill>
            <a:schemeClr val="accent2"/>
          </a:solidFill>
        </p:grpSpPr>
        <p:sp>
          <p:nvSpPr>
            <p:cNvPr id="9" name="Organigramme : Connecteur 8">
              <a:extLst>
                <a:ext uri="{FF2B5EF4-FFF2-40B4-BE49-F238E27FC236}">
                  <a16:creationId xmlns:a16="http://schemas.microsoft.com/office/drawing/2014/main" id="{29440A28-73CA-4C18-B5E3-3603586408DB}"/>
                </a:ext>
              </a:extLst>
            </p:cNvPr>
            <p:cNvSpPr/>
            <p:nvPr/>
          </p:nvSpPr>
          <p:spPr>
            <a:xfrm>
              <a:off x="3261946" y="4185138"/>
              <a:ext cx="635977" cy="606670"/>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DE50F07-B66A-413E-A928-338554A960C6}"/>
                </a:ext>
              </a:extLst>
            </p:cNvPr>
            <p:cNvSpPr txBox="1"/>
            <p:nvPr/>
          </p:nvSpPr>
          <p:spPr>
            <a:xfrm>
              <a:off x="3402623" y="4226863"/>
              <a:ext cx="351692" cy="523220"/>
            </a:xfrm>
            <a:prstGeom prst="rect">
              <a:avLst/>
            </a:prstGeom>
            <a:grpFill/>
          </p:spPr>
          <p:txBody>
            <a:bodyPr wrap="square" rtlCol="0">
              <a:spAutoFit/>
            </a:bodyPr>
            <a:lstStyle/>
            <a:p>
              <a:r>
                <a:rPr lang="fr-FR" sz="2800" dirty="0"/>
                <a:t>2</a:t>
              </a:r>
            </a:p>
          </p:txBody>
        </p:sp>
      </p:grpSp>
      <p:grpSp>
        <p:nvGrpSpPr>
          <p:cNvPr id="11" name="Groupe 10">
            <a:extLst>
              <a:ext uri="{FF2B5EF4-FFF2-40B4-BE49-F238E27FC236}">
                <a16:creationId xmlns:a16="http://schemas.microsoft.com/office/drawing/2014/main" id="{6F3E8D9A-CC32-4AAE-BD76-B301CCFC2FEC}"/>
              </a:ext>
            </a:extLst>
          </p:cNvPr>
          <p:cNvGrpSpPr/>
          <p:nvPr/>
        </p:nvGrpSpPr>
        <p:grpSpPr>
          <a:xfrm>
            <a:off x="6528288" y="4185138"/>
            <a:ext cx="635977" cy="606670"/>
            <a:chOff x="3261946" y="4185138"/>
            <a:chExt cx="635977" cy="606670"/>
          </a:xfrm>
          <a:solidFill>
            <a:srgbClr val="FFC000"/>
          </a:solidFill>
        </p:grpSpPr>
        <p:sp>
          <p:nvSpPr>
            <p:cNvPr id="12" name="Organigramme : Connecteur 11">
              <a:extLst>
                <a:ext uri="{FF2B5EF4-FFF2-40B4-BE49-F238E27FC236}">
                  <a16:creationId xmlns:a16="http://schemas.microsoft.com/office/drawing/2014/main" id="{C7B098E1-0111-43BD-A132-35515A3D7906}"/>
                </a:ext>
              </a:extLst>
            </p:cNvPr>
            <p:cNvSpPr/>
            <p:nvPr/>
          </p:nvSpPr>
          <p:spPr>
            <a:xfrm>
              <a:off x="3261946" y="4185138"/>
              <a:ext cx="635977" cy="606670"/>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DAC6889-5052-417D-A6CE-73B823AB66EC}"/>
                </a:ext>
              </a:extLst>
            </p:cNvPr>
            <p:cNvSpPr txBox="1"/>
            <p:nvPr/>
          </p:nvSpPr>
          <p:spPr>
            <a:xfrm>
              <a:off x="3402623" y="4226863"/>
              <a:ext cx="351692" cy="523220"/>
            </a:xfrm>
            <a:prstGeom prst="rect">
              <a:avLst/>
            </a:prstGeom>
            <a:grpFill/>
          </p:spPr>
          <p:txBody>
            <a:bodyPr wrap="square" rtlCol="0">
              <a:spAutoFit/>
            </a:bodyPr>
            <a:lstStyle/>
            <a:p>
              <a:r>
                <a:rPr lang="fr-FR" sz="2800" dirty="0"/>
                <a:t>3</a:t>
              </a:r>
            </a:p>
          </p:txBody>
        </p:sp>
      </p:grpSp>
      <p:grpSp>
        <p:nvGrpSpPr>
          <p:cNvPr id="14" name="Groupe 13">
            <a:extLst>
              <a:ext uri="{FF2B5EF4-FFF2-40B4-BE49-F238E27FC236}">
                <a16:creationId xmlns:a16="http://schemas.microsoft.com/office/drawing/2014/main" id="{6FBEB0FA-2C7E-4468-A234-2D7647A2463E}"/>
              </a:ext>
            </a:extLst>
          </p:cNvPr>
          <p:cNvGrpSpPr/>
          <p:nvPr/>
        </p:nvGrpSpPr>
        <p:grpSpPr>
          <a:xfrm>
            <a:off x="8182707" y="4185138"/>
            <a:ext cx="635977" cy="606670"/>
            <a:chOff x="3261946" y="4185138"/>
            <a:chExt cx="635977" cy="606670"/>
          </a:xfrm>
          <a:solidFill>
            <a:srgbClr val="92D050"/>
          </a:solidFill>
        </p:grpSpPr>
        <p:sp>
          <p:nvSpPr>
            <p:cNvPr id="15" name="Organigramme : Connecteur 14">
              <a:extLst>
                <a:ext uri="{FF2B5EF4-FFF2-40B4-BE49-F238E27FC236}">
                  <a16:creationId xmlns:a16="http://schemas.microsoft.com/office/drawing/2014/main" id="{31871645-CC54-4C90-A56E-0871D0E742D0}"/>
                </a:ext>
              </a:extLst>
            </p:cNvPr>
            <p:cNvSpPr/>
            <p:nvPr/>
          </p:nvSpPr>
          <p:spPr>
            <a:xfrm>
              <a:off x="3261946" y="4185138"/>
              <a:ext cx="635977" cy="606670"/>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6D2FA715-24F3-434B-95DB-EDB9A1AACDBB}"/>
                </a:ext>
              </a:extLst>
            </p:cNvPr>
            <p:cNvSpPr txBox="1"/>
            <p:nvPr/>
          </p:nvSpPr>
          <p:spPr>
            <a:xfrm>
              <a:off x="3402623" y="4226863"/>
              <a:ext cx="351692" cy="523220"/>
            </a:xfrm>
            <a:prstGeom prst="rect">
              <a:avLst/>
            </a:prstGeom>
            <a:grpFill/>
          </p:spPr>
          <p:txBody>
            <a:bodyPr wrap="square" rtlCol="0">
              <a:spAutoFit/>
            </a:bodyPr>
            <a:lstStyle/>
            <a:p>
              <a:r>
                <a:rPr lang="fr-FR" sz="2800" dirty="0"/>
                <a:t>4</a:t>
              </a:r>
            </a:p>
          </p:txBody>
        </p:sp>
      </p:grpSp>
      <p:grpSp>
        <p:nvGrpSpPr>
          <p:cNvPr id="17" name="Groupe 16">
            <a:extLst>
              <a:ext uri="{FF2B5EF4-FFF2-40B4-BE49-F238E27FC236}">
                <a16:creationId xmlns:a16="http://schemas.microsoft.com/office/drawing/2014/main" id="{D179EFCC-DE63-409F-A28F-B06ACCD52D3C}"/>
              </a:ext>
            </a:extLst>
          </p:cNvPr>
          <p:cNvGrpSpPr/>
          <p:nvPr/>
        </p:nvGrpSpPr>
        <p:grpSpPr>
          <a:xfrm>
            <a:off x="9794630" y="4143413"/>
            <a:ext cx="635977" cy="606670"/>
            <a:chOff x="3261946" y="4185138"/>
            <a:chExt cx="635977" cy="606670"/>
          </a:xfrm>
        </p:grpSpPr>
        <p:sp>
          <p:nvSpPr>
            <p:cNvPr id="18" name="Organigramme : Connecteur 17">
              <a:extLst>
                <a:ext uri="{FF2B5EF4-FFF2-40B4-BE49-F238E27FC236}">
                  <a16:creationId xmlns:a16="http://schemas.microsoft.com/office/drawing/2014/main" id="{DF1E6A45-7489-40BE-B817-52128B4714EC}"/>
                </a:ext>
              </a:extLst>
            </p:cNvPr>
            <p:cNvSpPr/>
            <p:nvPr/>
          </p:nvSpPr>
          <p:spPr>
            <a:xfrm>
              <a:off x="3261946" y="4185138"/>
              <a:ext cx="635977" cy="60667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B25CAA08-79EF-4C14-9E9F-BB845BA1F9BC}"/>
                </a:ext>
              </a:extLst>
            </p:cNvPr>
            <p:cNvSpPr txBox="1"/>
            <p:nvPr/>
          </p:nvSpPr>
          <p:spPr>
            <a:xfrm>
              <a:off x="3402623" y="4226863"/>
              <a:ext cx="351692" cy="523220"/>
            </a:xfrm>
            <a:prstGeom prst="rect">
              <a:avLst/>
            </a:prstGeom>
            <a:noFill/>
          </p:spPr>
          <p:txBody>
            <a:bodyPr wrap="square" rtlCol="0">
              <a:spAutoFit/>
            </a:bodyPr>
            <a:lstStyle/>
            <a:p>
              <a:r>
                <a:rPr lang="fr-FR" sz="2800" dirty="0"/>
                <a:t>5</a:t>
              </a:r>
            </a:p>
          </p:txBody>
        </p:sp>
      </p:grpSp>
      <p:sp>
        <p:nvSpPr>
          <p:cNvPr id="20" name="ZoneTexte 19">
            <a:extLst>
              <a:ext uri="{FF2B5EF4-FFF2-40B4-BE49-F238E27FC236}">
                <a16:creationId xmlns:a16="http://schemas.microsoft.com/office/drawing/2014/main" id="{B03FBFF7-50B1-4BFD-A6F8-DE8180872902}"/>
              </a:ext>
            </a:extLst>
          </p:cNvPr>
          <p:cNvSpPr txBox="1"/>
          <p:nvPr/>
        </p:nvSpPr>
        <p:spPr>
          <a:xfrm>
            <a:off x="2839914" y="1841012"/>
            <a:ext cx="8361485" cy="369332"/>
          </a:xfrm>
          <a:prstGeom prst="rect">
            <a:avLst/>
          </a:prstGeom>
          <a:noFill/>
        </p:spPr>
        <p:txBody>
          <a:bodyPr wrap="square" rtlCol="0">
            <a:spAutoFit/>
          </a:bodyPr>
          <a:lstStyle/>
          <a:p>
            <a:r>
              <a:rPr lang="fr-FR" dirty="0"/>
              <a:t>Ce  temps d’échange et de partage a –t-il répondu à vos attentes?</a:t>
            </a:r>
          </a:p>
        </p:txBody>
      </p:sp>
    </p:spTree>
    <p:extLst>
      <p:ext uri="{BB962C8B-B14F-4D97-AF65-F5344CB8AC3E}">
        <p14:creationId xmlns:p14="http://schemas.microsoft.com/office/powerpoint/2010/main" val="3339007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4E1F0CA-9DDA-D53D-34A9-CC19A2AA08B9}"/>
              </a:ext>
            </a:extLst>
          </p:cNvPr>
          <p:cNvSpPr>
            <a:spLocks noGrp="1"/>
          </p:cNvSpPr>
          <p:nvPr>
            <p:ph type="ftr" sz="quarter" idx="11"/>
          </p:nvPr>
        </p:nvSpPr>
        <p:spPr/>
        <p:txBody>
          <a:bodyPr/>
          <a:lstStyle/>
          <a:p>
            <a:r>
              <a:rPr lang="fr-FR"/>
              <a:t>USEP nationale</a:t>
            </a:r>
          </a:p>
        </p:txBody>
      </p:sp>
      <p:pic>
        <p:nvPicPr>
          <p:cNvPr id="3" name="Image 2">
            <a:extLst>
              <a:ext uri="{FF2B5EF4-FFF2-40B4-BE49-F238E27FC236}">
                <a16:creationId xmlns:a16="http://schemas.microsoft.com/office/drawing/2014/main" id="{99F1FB0D-CB54-EE50-B73C-F9C8CE92133E}"/>
              </a:ext>
            </a:extLst>
          </p:cNvPr>
          <p:cNvPicPr>
            <a:picLocks noChangeAspect="1"/>
          </p:cNvPicPr>
          <p:nvPr/>
        </p:nvPicPr>
        <p:blipFill>
          <a:blip r:embed="rId2"/>
          <a:stretch>
            <a:fillRect/>
          </a:stretch>
        </p:blipFill>
        <p:spPr>
          <a:xfrm>
            <a:off x="1043681" y="862640"/>
            <a:ext cx="10054954" cy="5605272"/>
          </a:xfrm>
          <a:prstGeom prst="rect">
            <a:avLst/>
          </a:prstGeom>
        </p:spPr>
      </p:pic>
    </p:spTree>
    <p:extLst>
      <p:ext uri="{BB962C8B-B14F-4D97-AF65-F5344CB8AC3E}">
        <p14:creationId xmlns:p14="http://schemas.microsoft.com/office/powerpoint/2010/main" val="227931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5AE22D-D8BF-CE3D-5034-0FAB839E4269}"/>
              </a:ext>
            </a:extLst>
          </p:cNvPr>
          <p:cNvSpPr>
            <a:spLocks noGrp="1"/>
          </p:cNvSpPr>
          <p:nvPr>
            <p:ph type="ftr" sz="quarter" idx="11"/>
          </p:nvPr>
        </p:nvSpPr>
        <p:spPr/>
        <p:txBody>
          <a:bodyPr/>
          <a:lstStyle/>
          <a:p>
            <a:r>
              <a:rPr lang="fr-FR"/>
              <a:t>USEP nationale</a:t>
            </a:r>
          </a:p>
        </p:txBody>
      </p:sp>
      <p:pic>
        <p:nvPicPr>
          <p:cNvPr id="16" name="Image 15">
            <a:extLst>
              <a:ext uri="{FF2B5EF4-FFF2-40B4-BE49-F238E27FC236}">
                <a16:creationId xmlns:a16="http://schemas.microsoft.com/office/drawing/2014/main" id="{2A3AA18A-4F21-481F-BFE8-EE195DB589F3}"/>
              </a:ext>
            </a:extLst>
          </p:cNvPr>
          <p:cNvPicPr>
            <a:picLocks noChangeAspect="1"/>
          </p:cNvPicPr>
          <p:nvPr/>
        </p:nvPicPr>
        <p:blipFill>
          <a:blip r:embed="rId3"/>
          <a:stretch>
            <a:fillRect/>
          </a:stretch>
        </p:blipFill>
        <p:spPr>
          <a:xfrm>
            <a:off x="888419" y="-51370"/>
            <a:ext cx="11303581" cy="5626389"/>
          </a:xfrm>
          <a:prstGeom prst="rect">
            <a:avLst/>
          </a:prstGeom>
        </p:spPr>
      </p:pic>
      <p:pic>
        <p:nvPicPr>
          <p:cNvPr id="3" name="Image 2">
            <a:extLst>
              <a:ext uri="{FF2B5EF4-FFF2-40B4-BE49-F238E27FC236}">
                <a16:creationId xmlns:a16="http://schemas.microsoft.com/office/drawing/2014/main" id="{A24E7D3A-5E66-4C4F-974C-493504DC32C7}"/>
              </a:ext>
            </a:extLst>
          </p:cNvPr>
          <p:cNvPicPr>
            <a:picLocks noChangeAspect="1"/>
          </p:cNvPicPr>
          <p:nvPr/>
        </p:nvPicPr>
        <p:blipFill>
          <a:blip r:embed="rId4"/>
          <a:stretch>
            <a:fillRect/>
          </a:stretch>
        </p:blipFill>
        <p:spPr>
          <a:xfrm>
            <a:off x="5637542" y="4486058"/>
            <a:ext cx="2263285" cy="2280661"/>
          </a:xfrm>
          <a:prstGeom prst="rect">
            <a:avLst/>
          </a:prstGeom>
        </p:spPr>
      </p:pic>
    </p:spTree>
    <p:extLst>
      <p:ext uri="{BB962C8B-B14F-4D97-AF65-F5344CB8AC3E}">
        <p14:creationId xmlns:p14="http://schemas.microsoft.com/office/powerpoint/2010/main" val="1056106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USEP nationale</a:t>
            </a:r>
          </a:p>
        </p:txBody>
      </p:sp>
      <p:sp useBgFill="1">
        <p:nvSpPr>
          <p:cNvPr id="2" name="Rectangle 1">
            <a:extLst>
              <a:ext uri="{FF2B5EF4-FFF2-40B4-BE49-F238E27FC236}">
                <a16:creationId xmlns:a16="http://schemas.microsoft.com/office/drawing/2014/main" id="{0D3725AF-F011-4E79-6572-9E4A04407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2400" y="1524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1F86198C-E16A-DFDF-31F1-2F02E6A695FC}"/>
              </a:ext>
            </a:extLst>
          </p:cNvPr>
          <p:cNvSpPr>
            <a:spLocks noGrp="1"/>
          </p:cNvSpPr>
          <p:nvPr>
            <p:ph type="title"/>
          </p:nvPr>
        </p:nvSpPr>
        <p:spPr>
          <a:xfrm>
            <a:off x="1064086" y="248477"/>
            <a:ext cx="8410364" cy="1065836"/>
          </a:xfrm>
        </p:spPr>
        <p:txBody>
          <a:bodyPr vert="horz" lIns="91440" tIns="45720" rIns="91440" bIns="45720" rtlCol="0" anchor="ctr">
            <a:normAutofit/>
          </a:bodyPr>
          <a:lstStyle/>
          <a:p>
            <a:pPr algn="ctr"/>
            <a:r>
              <a:rPr lang="en-US" sz="5100" dirty="0">
                <a:solidFill>
                  <a:schemeClr val="accent2"/>
                </a:solidFill>
                <a:ea typeface="+mj-ea"/>
                <a:cs typeface="+mj-cs"/>
              </a:rPr>
              <a:t>Les </a:t>
            </a:r>
            <a:r>
              <a:rPr lang="en-US" sz="5100" dirty="0" err="1">
                <a:solidFill>
                  <a:schemeClr val="accent2"/>
                </a:solidFill>
                <a:ea typeface="+mj-ea"/>
                <a:cs typeface="+mj-cs"/>
              </a:rPr>
              <a:t>ingrédients</a:t>
            </a:r>
            <a:r>
              <a:rPr lang="en-US" sz="5100" dirty="0">
                <a:solidFill>
                  <a:schemeClr val="accent2"/>
                </a:solidFill>
                <a:ea typeface="+mj-ea"/>
                <a:cs typeface="+mj-cs"/>
              </a:rPr>
              <a:t> à disposition </a:t>
            </a:r>
          </a:p>
        </p:txBody>
      </p:sp>
      <p:sp>
        <p:nvSpPr>
          <p:cNvPr id="5" name="sketch line">
            <a:extLst>
              <a:ext uri="{FF2B5EF4-FFF2-40B4-BE49-F238E27FC236}">
                <a16:creationId xmlns:a16="http://schemas.microsoft.com/office/drawing/2014/main" id="{B0EED32C-23C4-8A40-EA78-697D1EAE0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1776" y="19524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F8C083A5-4AF5-DE39-32C8-8756AA19C5A7}"/>
              </a:ext>
            </a:extLst>
          </p:cNvPr>
          <p:cNvPicPr>
            <a:picLocks noChangeAspect="1"/>
          </p:cNvPicPr>
          <p:nvPr/>
        </p:nvPicPr>
        <p:blipFill>
          <a:blip r:embed="rId3"/>
          <a:stretch>
            <a:fillRect/>
          </a:stretch>
        </p:blipFill>
        <p:spPr>
          <a:xfrm>
            <a:off x="1064086" y="1314313"/>
            <a:ext cx="2520028" cy="3600041"/>
          </a:xfrm>
          <a:prstGeom prst="rect">
            <a:avLst/>
          </a:prstGeom>
        </p:spPr>
      </p:pic>
      <p:pic>
        <p:nvPicPr>
          <p:cNvPr id="7" name="Image 6">
            <a:extLst>
              <a:ext uri="{FF2B5EF4-FFF2-40B4-BE49-F238E27FC236}">
                <a16:creationId xmlns:a16="http://schemas.microsoft.com/office/drawing/2014/main" id="{46338F68-FB03-55E4-DBF8-27C536549F9D}"/>
              </a:ext>
            </a:extLst>
          </p:cNvPr>
          <p:cNvPicPr>
            <a:picLocks noChangeAspect="1"/>
          </p:cNvPicPr>
          <p:nvPr/>
        </p:nvPicPr>
        <p:blipFill>
          <a:blip r:embed="rId4"/>
          <a:stretch>
            <a:fillRect/>
          </a:stretch>
        </p:blipFill>
        <p:spPr>
          <a:xfrm>
            <a:off x="4403401" y="2467384"/>
            <a:ext cx="2556029" cy="3600041"/>
          </a:xfrm>
          <a:prstGeom prst="rect">
            <a:avLst/>
          </a:prstGeom>
          <a:ln w="28575">
            <a:solidFill>
              <a:schemeClr val="accent6"/>
            </a:solidFill>
          </a:ln>
        </p:spPr>
      </p:pic>
      <p:sp>
        <p:nvSpPr>
          <p:cNvPr id="10" name="Espace réservé du pied de page 3">
            <a:extLst>
              <a:ext uri="{FF2B5EF4-FFF2-40B4-BE49-F238E27FC236}">
                <a16:creationId xmlns:a16="http://schemas.microsoft.com/office/drawing/2014/main" id="{2FE86B59-C325-924A-14E6-C56743E97BEC}"/>
              </a:ext>
            </a:extLst>
          </p:cNvPr>
          <p:cNvSpPr txBox="1">
            <a:spLocks/>
          </p:cNvSpPr>
          <p:nvPr/>
        </p:nvSpPr>
        <p:spPr>
          <a:xfrm>
            <a:off x="4191000" y="65087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USEP nationale</a:t>
            </a:r>
            <a:endParaRPr lang="fr-FR" dirty="0"/>
          </a:p>
        </p:txBody>
      </p:sp>
      <p:pic>
        <p:nvPicPr>
          <p:cNvPr id="9" name="Image 8">
            <a:extLst>
              <a:ext uri="{FF2B5EF4-FFF2-40B4-BE49-F238E27FC236}">
                <a16:creationId xmlns:a16="http://schemas.microsoft.com/office/drawing/2014/main" id="{DA014024-AE1A-244B-FD6C-6F59C7192CFC}"/>
              </a:ext>
            </a:extLst>
          </p:cNvPr>
          <p:cNvPicPr>
            <a:picLocks noChangeAspect="1"/>
          </p:cNvPicPr>
          <p:nvPr/>
        </p:nvPicPr>
        <p:blipFill>
          <a:blip r:embed="rId5"/>
          <a:stretch>
            <a:fillRect/>
          </a:stretch>
        </p:blipFill>
        <p:spPr>
          <a:xfrm>
            <a:off x="12652639" y="2598564"/>
            <a:ext cx="5187807" cy="3581754"/>
          </a:xfrm>
          <a:prstGeom prst="rect">
            <a:avLst/>
          </a:prstGeom>
        </p:spPr>
      </p:pic>
      <p:pic>
        <p:nvPicPr>
          <p:cNvPr id="12" name="Image 11">
            <a:extLst>
              <a:ext uri="{FF2B5EF4-FFF2-40B4-BE49-F238E27FC236}">
                <a16:creationId xmlns:a16="http://schemas.microsoft.com/office/drawing/2014/main" id="{FFC0B297-9832-45C7-98AD-27266C88C50B}"/>
              </a:ext>
            </a:extLst>
          </p:cNvPr>
          <p:cNvPicPr>
            <a:picLocks noChangeAspect="1"/>
          </p:cNvPicPr>
          <p:nvPr/>
        </p:nvPicPr>
        <p:blipFill>
          <a:blip r:embed="rId6"/>
          <a:stretch>
            <a:fillRect/>
          </a:stretch>
        </p:blipFill>
        <p:spPr>
          <a:xfrm>
            <a:off x="7891610" y="2771615"/>
            <a:ext cx="3517561" cy="2164322"/>
          </a:xfrm>
          <a:prstGeom prst="rect">
            <a:avLst/>
          </a:prstGeom>
          <a:solidFill>
            <a:srgbClr val="FFFFFF">
              <a:shade val="85000"/>
            </a:srgbClr>
          </a:solidFill>
          <a:ln w="190500" cap="sq">
            <a:solidFill>
              <a:schemeClr val="accent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415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F908855-BD44-4EDB-B507-594853D38A67}"/>
              </a:ext>
            </a:extLst>
          </p:cNvPr>
          <p:cNvSpPr>
            <a:spLocks noGrp="1"/>
          </p:cNvSpPr>
          <p:nvPr>
            <p:ph type="ftr" sz="quarter" idx="11"/>
          </p:nvPr>
        </p:nvSpPr>
        <p:spPr/>
        <p:txBody>
          <a:bodyPr/>
          <a:lstStyle/>
          <a:p>
            <a:r>
              <a:rPr lang="fr-FR"/>
              <a:t>USEP nationale</a:t>
            </a:r>
          </a:p>
        </p:txBody>
      </p:sp>
      <p:sp>
        <p:nvSpPr>
          <p:cNvPr id="4" name="Titre 1">
            <a:extLst>
              <a:ext uri="{FF2B5EF4-FFF2-40B4-BE49-F238E27FC236}">
                <a16:creationId xmlns:a16="http://schemas.microsoft.com/office/drawing/2014/main" id="{A5798BE2-F573-4058-B6AD-0345A1654A41}"/>
              </a:ext>
            </a:extLst>
          </p:cNvPr>
          <p:cNvSpPr txBox="1">
            <a:spLocks/>
          </p:cNvSpPr>
          <p:nvPr/>
        </p:nvSpPr>
        <p:spPr>
          <a:xfrm>
            <a:off x="1450371" y="556618"/>
            <a:ext cx="8635031" cy="1192036"/>
          </a:xfrm>
          <a:prstGeom prst="rect">
            <a:avLst/>
          </a:prstGeom>
        </p:spPr>
        <p:txBody>
          <a:bodyPr anchor="ctr">
            <a:normAutofit lnSpcReduction="10000"/>
          </a:bodyPr>
          <a:lstStyle>
            <a:lvl1pPr algn="l" defTabSz="914400" rtl="0" eaLnBrk="1" latinLnBrk="0" hangingPunct="1">
              <a:lnSpc>
                <a:spcPct val="90000"/>
              </a:lnSpc>
              <a:spcBef>
                <a:spcPct val="0"/>
              </a:spcBef>
              <a:buNone/>
              <a:defRPr lang="fr-FR" sz="5400" b="1" kern="1200" cap="small" baseline="0" dirty="0">
                <a:solidFill>
                  <a:srgbClr val="FFC000"/>
                </a:solidFill>
                <a:latin typeface="+mj-lt"/>
                <a:ea typeface="+mn-ea"/>
                <a:cs typeface="+mn-cs"/>
              </a:defRPr>
            </a:lvl1pPr>
          </a:lstStyle>
          <a:p>
            <a:pPr algn="ctr"/>
            <a:r>
              <a:rPr lang="fr-FR" sz="4400" dirty="0"/>
              <a:t>Démarche de la séquence d’apprentissage</a:t>
            </a:r>
          </a:p>
        </p:txBody>
      </p:sp>
      <p:grpSp>
        <p:nvGrpSpPr>
          <p:cNvPr id="16" name="Groupe 15">
            <a:extLst>
              <a:ext uri="{FF2B5EF4-FFF2-40B4-BE49-F238E27FC236}">
                <a16:creationId xmlns:a16="http://schemas.microsoft.com/office/drawing/2014/main" id="{5400D2F3-4ADA-4624-9C30-C0E4346518D4}"/>
              </a:ext>
            </a:extLst>
          </p:cNvPr>
          <p:cNvGrpSpPr/>
          <p:nvPr/>
        </p:nvGrpSpPr>
        <p:grpSpPr>
          <a:xfrm>
            <a:off x="9354226" y="1470512"/>
            <a:ext cx="2208943" cy="3717936"/>
            <a:chOff x="9857660" y="1540006"/>
            <a:chExt cx="2208943" cy="4522697"/>
          </a:xfrm>
        </p:grpSpPr>
        <p:cxnSp>
          <p:nvCxnSpPr>
            <p:cNvPr id="7" name="Connecteur droit avec flèche 6">
              <a:extLst>
                <a:ext uri="{FF2B5EF4-FFF2-40B4-BE49-F238E27FC236}">
                  <a16:creationId xmlns:a16="http://schemas.microsoft.com/office/drawing/2014/main" id="{EA7203AC-6F6B-4FC9-AF69-3DEBAEFA11CA}"/>
                </a:ext>
              </a:extLst>
            </p:cNvPr>
            <p:cNvCxnSpPr>
              <a:cxnSpLocks/>
            </p:cNvCxnSpPr>
            <p:nvPr/>
          </p:nvCxnSpPr>
          <p:spPr>
            <a:xfrm flipH="1">
              <a:off x="10962130" y="1592494"/>
              <a:ext cx="2" cy="4470209"/>
            </a:xfrm>
            <a:prstGeom prst="straightConnector1">
              <a:avLst/>
            </a:prstGeom>
            <a:ln w="57150">
              <a:solidFill>
                <a:srgbClr val="9FC76E"/>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B8C0B07E-A1B0-440B-8BC2-B9716708AF00}"/>
                </a:ext>
              </a:extLst>
            </p:cNvPr>
            <p:cNvSpPr/>
            <p:nvPr/>
          </p:nvSpPr>
          <p:spPr>
            <a:xfrm>
              <a:off x="9857660" y="1540006"/>
              <a:ext cx="2208943" cy="914400"/>
            </a:xfrm>
            <a:prstGeom prst="round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11F0B48-EF30-4E13-A8DD-257B28ACAE35}"/>
                </a:ext>
              </a:extLst>
            </p:cNvPr>
            <p:cNvSpPr txBox="1"/>
            <p:nvPr/>
          </p:nvSpPr>
          <p:spPr>
            <a:xfrm>
              <a:off x="10063148" y="1674040"/>
              <a:ext cx="2003455" cy="786232"/>
            </a:xfrm>
            <a:prstGeom prst="rect">
              <a:avLst/>
            </a:prstGeom>
            <a:noFill/>
          </p:spPr>
          <p:txBody>
            <a:bodyPr wrap="square" rtlCol="0">
              <a:spAutoFit/>
            </a:bodyPr>
            <a:lstStyle/>
            <a:p>
              <a:pPr algn="ctr"/>
              <a:r>
                <a:rPr lang="fr-FR" b="1" dirty="0"/>
                <a:t>Construction du répertoire</a:t>
              </a:r>
            </a:p>
          </p:txBody>
        </p:sp>
      </p:grpSp>
      <p:sp>
        <p:nvSpPr>
          <p:cNvPr id="15" name="ZoneTexte 14">
            <a:extLst>
              <a:ext uri="{FF2B5EF4-FFF2-40B4-BE49-F238E27FC236}">
                <a16:creationId xmlns:a16="http://schemas.microsoft.com/office/drawing/2014/main" id="{7183B646-D4DC-4FF9-9BFE-8FB9A30285B7}"/>
              </a:ext>
            </a:extLst>
          </p:cNvPr>
          <p:cNvSpPr txBox="1"/>
          <p:nvPr/>
        </p:nvSpPr>
        <p:spPr>
          <a:xfrm>
            <a:off x="9368068" y="5225151"/>
            <a:ext cx="2003455" cy="923330"/>
          </a:xfrm>
          <a:prstGeom prst="rect">
            <a:avLst/>
          </a:prstGeom>
          <a:noFill/>
        </p:spPr>
        <p:txBody>
          <a:bodyPr wrap="square" rtlCol="0">
            <a:spAutoFit/>
          </a:bodyPr>
          <a:lstStyle/>
          <a:p>
            <a:pPr algn="ctr"/>
            <a:r>
              <a:rPr lang="fr-FR" b="1" dirty="0"/>
              <a:t>Acculturation sportive et artistique</a:t>
            </a:r>
          </a:p>
        </p:txBody>
      </p:sp>
      <p:sp>
        <p:nvSpPr>
          <p:cNvPr id="5" name="ZoneTexte 4">
            <a:extLst>
              <a:ext uri="{FF2B5EF4-FFF2-40B4-BE49-F238E27FC236}">
                <a16:creationId xmlns:a16="http://schemas.microsoft.com/office/drawing/2014/main" id="{F84B6B06-9073-47A6-9A6A-4230687BB7DD}"/>
              </a:ext>
            </a:extLst>
          </p:cNvPr>
          <p:cNvSpPr txBox="1"/>
          <p:nvPr/>
        </p:nvSpPr>
        <p:spPr>
          <a:xfrm>
            <a:off x="1294544" y="1974567"/>
            <a:ext cx="8417565" cy="2677656"/>
          </a:xfrm>
          <a:prstGeom prst="rect">
            <a:avLst/>
          </a:prstGeom>
          <a:noFill/>
        </p:spPr>
        <p:txBody>
          <a:bodyPr wrap="square" rtlCol="0">
            <a:spAutoFit/>
          </a:bodyPr>
          <a:lstStyle/>
          <a:p>
            <a:pPr algn="ctr"/>
            <a:r>
              <a:rPr lang="fr-FR" sz="2800" dirty="0"/>
              <a:t>Les 3 phases de chaque séance</a:t>
            </a:r>
          </a:p>
          <a:p>
            <a:pPr algn="ctr"/>
            <a:endParaRPr lang="fr-FR" sz="2800" dirty="0"/>
          </a:p>
          <a:p>
            <a:pPr marL="285750" indent="-285750">
              <a:buFont typeface="Arial" panose="020B0604020202020204" pitchFamily="34" charset="0"/>
              <a:buChar char="•"/>
            </a:pPr>
            <a:r>
              <a:rPr lang="fr-FR" sz="2800" dirty="0"/>
              <a:t>Entrée dans l’activité</a:t>
            </a:r>
          </a:p>
          <a:p>
            <a:pPr marL="285750" indent="-285750">
              <a:buFont typeface="Arial" panose="020B0604020202020204" pitchFamily="34" charset="0"/>
              <a:buChar char="•"/>
            </a:pPr>
            <a:r>
              <a:rPr lang="fr-FR" sz="2800" dirty="0"/>
              <a:t>Apprentissage</a:t>
            </a:r>
          </a:p>
          <a:p>
            <a:pPr marL="285750" indent="-285750">
              <a:buFont typeface="Arial" panose="020B0604020202020204" pitchFamily="34" charset="0"/>
              <a:buChar char="•"/>
            </a:pPr>
            <a:r>
              <a:rPr lang="fr-FR" sz="2800" dirty="0"/>
              <a:t>Restitution : Apprendre à être </a:t>
            </a:r>
            <a:r>
              <a:rPr lang="fr-FR" sz="2800" dirty="0" err="1"/>
              <a:t>breaker</a:t>
            </a:r>
            <a:r>
              <a:rPr lang="fr-FR" sz="2800" dirty="0"/>
              <a:t>, spectateur et juge </a:t>
            </a:r>
          </a:p>
        </p:txBody>
      </p:sp>
      <p:cxnSp>
        <p:nvCxnSpPr>
          <p:cNvPr id="22" name="Connecteur droit avec flèche 21">
            <a:extLst>
              <a:ext uri="{FF2B5EF4-FFF2-40B4-BE49-F238E27FC236}">
                <a16:creationId xmlns:a16="http://schemas.microsoft.com/office/drawing/2014/main" id="{7A953021-1BE4-4C6D-922D-DC6BE181953E}"/>
              </a:ext>
            </a:extLst>
          </p:cNvPr>
          <p:cNvCxnSpPr>
            <a:cxnSpLocks/>
          </p:cNvCxnSpPr>
          <p:nvPr/>
        </p:nvCxnSpPr>
        <p:spPr>
          <a:xfrm>
            <a:off x="1294544" y="5904522"/>
            <a:ext cx="7934805"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CD7C1445-5BED-42F7-B07E-756C4A0C0564}"/>
              </a:ext>
            </a:extLst>
          </p:cNvPr>
          <p:cNvSpPr txBox="1"/>
          <p:nvPr/>
        </p:nvSpPr>
        <p:spPr>
          <a:xfrm>
            <a:off x="1822204" y="5309277"/>
            <a:ext cx="7062231" cy="369332"/>
          </a:xfrm>
          <a:prstGeom prst="rect">
            <a:avLst/>
          </a:prstGeom>
          <a:solidFill>
            <a:srgbClr val="FFC000"/>
          </a:solidFill>
          <a:ln w="57150">
            <a:solidFill>
              <a:schemeClr val="accent4"/>
            </a:solidFill>
          </a:ln>
        </p:spPr>
        <p:txBody>
          <a:bodyPr wrap="square" rtlCol="0">
            <a:spAutoFit/>
          </a:bodyPr>
          <a:lstStyle/>
          <a:p>
            <a:pPr algn="ctr"/>
            <a:r>
              <a:rPr lang="fr-FR" b="1" dirty="0"/>
              <a:t>Vers la création</a:t>
            </a:r>
          </a:p>
        </p:txBody>
      </p:sp>
    </p:spTree>
    <p:extLst>
      <p:ext uri="{BB962C8B-B14F-4D97-AF65-F5344CB8AC3E}">
        <p14:creationId xmlns:p14="http://schemas.microsoft.com/office/powerpoint/2010/main" val="9772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F908855-BD44-4EDB-B507-594853D38A67}"/>
              </a:ext>
            </a:extLst>
          </p:cNvPr>
          <p:cNvSpPr>
            <a:spLocks noGrp="1"/>
          </p:cNvSpPr>
          <p:nvPr>
            <p:ph type="ftr" sz="quarter" idx="11"/>
          </p:nvPr>
        </p:nvSpPr>
        <p:spPr/>
        <p:txBody>
          <a:bodyPr/>
          <a:lstStyle/>
          <a:p>
            <a:r>
              <a:rPr lang="fr-FR"/>
              <a:t>USEP nationale</a:t>
            </a:r>
          </a:p>
        </p:txBody>
      </p:sp>
      <p:sp>
        <p:nvSpPr>
          <p:cNvPr id="3" name="ZoneTexte 2">
            <a:extLst>
              <a:ext uri="{FF2B5EF4-FFF2-40B4-BE49-F238E27FC236}">
                <a16:creationId xmlns:a16="http://schemas.microsoft.com/office/drawing/2014/main" id="{2AFCAFCA-B8B2-4ED4-9803-0F7DA774C52B}"/>
              </a:ext>
            </a:extLst>
          </p:cNvPr>
          <p:cNvSpPr txBox="1"/>
          <p:nvPr/>
        </p:nvSpPr>
        <p:spPr>
          <a:xfrm>
            <a:off x="1659724" y="5486118"/>
            <a:ext cx="5057888" cy="830997"/>
          </a:xfrm>
          <a:prstGeom prst="rect">
            <a:avLst/>
          </a:prstGeom>
          <a:noFill/>
        </p:spPr>
        <p:txBody>
          <a:bodyPr wrap="square" rtlCol="0">
            <a:spAutoFit/>
          </a:bodyPr>
          <a:lstStyle/>
          <a:p>
            <a:endParaRPr lang="fr-FR" sz="800" dirty="0">
              <a:sym typeface="Wingdings" panose="05000000000000000000" pitchFamily="2" charset="2"/>
            </a:endParaRPr>
          </a:p>
          <a:p>
            <a:r>
              <a:rPr lang="fr-FR" sz="2000" b="1" dirty="0">
                <a:sym typeface="Wingdings" panose="05000000000000000000" pitchFamily="2" charset="2"/>
              </a:rPr>
              <a:t>Enrichissement de la phrase dansée</a:t>
            </a:r>
            <a:endParaRPr lang="fr-FR" sz="2000" dirty="0">
              <a:sym typeface="Wingdings" panose="05000000000000000000" pitchFamily="2" charset="2"/>
            </a:endParaRPr>
          </a:p>
          <a:p>
            <a:pPr marL="342900" indent="-342900">
              <a:buFont typeface="Wingdings" panose="05000000000000000000" pitchFamily="2" charset="2"/>
              <a:buChar char="à"/>
            </a:pPr>
            <a:endParaRPr lang="fr-FR" sz="2000" dirty="0"/>
          </a:p>
        </p:txBody>
      </p:sp>
      <p:sp>
        <p:nvSpPr>
          <p:cNvPr id="4" name="Titre 1">
            <a:extLst>
              <a:ext uri="{FF2B5EF4-FFF2-40B4-BE49-F238E27FC236}">
                <a16:creationId xmlns:a16="http://schemas.microsoft.com/office/drawing/2014/main" id="{A5798BE2-F573-4058-B6AD-0345A1654A41}"/>
              </a:ext>
            </a:extLst>
          </p:cNvPr>
          <p:cNvSpPr txBox="1">
            <a:spLocks/>
          </p:cNvSpPr>
          <p:nvPr/>
        </p:nvSpPr>
        <p:spPr>
          <a:xfrm>
            <a:off x="1121007" y="-218843"/>
            <a:ext cx="8994866" cy="1154239"/>
          </a:xfrm>
          <a:prstGeom prst="rect">
            <a:avLst/>
          </a:prstGeom>
        </p:spPr>
        <p:txBody>
          <a:bodyPr anchor="ctr">
            <a:normAutofit/>
          </a:bodyPr>
          <a:lstStyle>
            <a:lvl1pPr algn="l" defTabSz="914400" rtl="0" eaLnBrk="1" latinLnBrk="0" hangingPunct="1">
              <a:lnSpc>
                <a:spcPct val="90000"/>
              </a:lnSpc>
              <a:spcBef>
                <a:spcPct val="0"/>
              </a:spcBef>
              <a:buNone/>
              <a:defRPr lang="fr-FR" sz="5400" b="1" kern="1200" cap="small" baseline="0" dirty="0">
                <a:solidFill>
                  <a:srgbClr val="FFC000"/>
                </a:solidFill>
                <a:latin typeface="+mj-lt"/>
                <a:ea typeface="+mn-ea"/>
                <a:cs typeface="+mn-cs"/>
              </a:defRPr>
            </a:lvl1pPr>
          </a:lstStyle>
          <a:p>
            <a:r>
              <a:rPr lang="fr-FR" sz="4400" dirty="0"/>
              <a:t>SÉQUENCE D’APPRENTISSAGE</a:t>
            </a:r>
          </a:p>
        </p:txBody>
      </p:sp>
      <p:sp>
        <p:nvSpPr>
          <p:cNvPr id="15" name="ZoneTexte 14">
            <a:extLst>
              <a:ext uri="{FF2B5EF4-FFF2-40B4-BE49-F238E27FC236}">
                <a16:creationId xmlns:a16="http://schemas.microsoft.com/office/drawing/2014/main" id="{7183B646-D4DC-4FF9-9BFE-8FB9A30285B7}"/>
              </a:ext>
            </a:extLst>
          </p:cNvPr>
          <p:cNvSpPr txBox="1"/>
          <p:nvPr/>
        </p:nvSpPr>
        <p:spPr>
          <a:xfrm>
            <a:off x="10188545" y="6246385"/>
            <a:ext cx="2003455" cy="369332"/>
          </a:xfrm>
          <a:prstGeom prst="rect">
            <a:avLst/>
          </a:prstGeom>
          <a:noFill/>
        </p:spPr>
        <p:txBody>
          <a:bodyPr wrap="square" rtlCol="0">
            <a:spAutoFit/>
          </a:bodyPr>
          <a:lstStyle/>
          <a:p>
            <a:r>
              <a:rPr lang="fr-FR" dirty="0"/>
              <a:t>Une rencontre</a:t>
            </a:r>
          </a:p>
        </p:txBody>
      </p:sp>
      <p:cxnSp>
        <p:nvCxnSpPr>
          <p:cNvPr id="17" name="Connecteur droit avec flèche 16">
            <a:extLst>
              <a:ext uri="{FF2B5EF4-FFF2-40B4-BE49-F238E27FC236}">
                <a16:creationId xmlns:a16="http://schemas.microsoft.com/office/drawing/2014/main" id="{F818031B-78B8-4805-9BBC-BF35D3226B65}"/>
              </a:ext>
            </a:extLst>
          </p:cNvPr>
          <p:cNvCxnSpPr/>
          <p:nvPr/>
        </p:nvCxnSpPr>
        <p:spPr>
          <a:xfrm>
            <a:off x="1222625" y="6705906"/>
            <a:ext cx="8635035"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365ECCEB-68FA-49ED-AF99-1FB31A7C9B56}"/>
              </a:ext>
            </a:extLst>
          </p:cNvPr>
          <p:cNvSpPr txBox="1"/>
          <p:nvPr/>
        </p:nvSpPr>
        <p:spPr>
          <a:xfrm>
            <a:off x="2108741" y="6246385"/>
            <a:ext cx="7062231" cy="369332"/>
          </a:xfrm>
          <a:prstGeom prst="rect">
            <a:avLst/>
          </a:prstGeom>
          <a:solidFill>
            <a:srgbClr val="FFC000"/>
          </a:solidFill>
          <a:ln w="57150">
            <a:solidFill>
              <a:schemeClr val="accent4"/>
            </a:solidFill>
          </a:ln>
        </p:spPr>
        <p:txBody>
          <a:bodyPr wrap="square" rtlCol="0">
            <a:spAutoFit/>
          </a:bodyPr>
          <a:lstStyle/>
          <a:p>
            <a:r>
              <a:rPr lang="fr-FR" dirty="0"/>
              <a:t>Un carnet pour se repérer et identifier son ressenti</a:t>
            </a:r>
          </a:p>
        </p:txBody>
      </p:sp>
      <p:grpSp>
        <p:nvGrpSpPr>
          <p:cNvPr id="35" name="Groupe 34">
            <a:extLst>
              <a:ext uri="{FF2B5EF4-FFF2-40B4-BE49-F238E27FC236}">
                <a16:creationId xmlns:a16="http://schemas.microsoft.com/office/drawing/2014/main" id="{DA58EE6D-C541-4A13-B229-C84F4168A799}"/>
              </a:ext>
            </a:extLst>
          </p:cNvPr>
          <p:cNvGrpSpPr/>
          <p:nvPr/>
        </p:nvGrpSpPr>
        <p:grpSpPr>
          <a:xfrm>
            <a:off x="9946187" y="1422590"/>
            <a:ext cx="2208943" cy="4823795"/>
            <a:chOff x="9928619" y="212220"/>
            <a:chExt cx="2208943" cy="4823795"/>
          </a:xfrm>
        </p:grpSpPr>
        <p:grpSp>
          <p:nvGrpSpPr>
            <p:cNvPr id="16" name="Groupe 15">
              <a:extLst>
                <a:ext uri="{FF2B5EF4-FFF2-40B4-BE49-F238E27FC236}">
                  <a16:creationId xmlns:a16="http://schemas.microsoft.com/office/drawing/2014/main" id="{5400D2F3-4ADA-4624-9C30-C0E4346518D4}"/>
                </a:ext>
              </a:extLst>
            </p:cNvPr>
            <p:cNvGrpSpPr/>
            <p:nvPr/>
          </p:nvGrpSpPr>
          <p:grpSpPr>
            <a:xfrm>
              <a:off x="9928619" y="212220"/>
              <a:ext cx="2208943" cy="4823795"/>
              <a:chOff x="9857660" y="1532555"/>
              <a:chExt cx="2208943" cy="4530148"/>
            </a:xfrm>
          </p:grpSpPr>
          <p:cxnSp>
            <p:nvCxnSpPr>
              <p:cNvPr id="7" name="Connecteur droit avec flèche 6">
                <a:extLst>
                  <a:ext uri="{FF2B5EF4-FFF2-40B4-BE49-F238E27FC236}">
                    <a16:creationId xmlns:a16="http://schemas.microsoft.com/office/drawing/2014/main" id="{EA7203AC-6F6B-4FC9-AF69-3DEBAEFA11CA}"/>
                  </a:ext>
                </a:extLst>
              </p:cNvPr>
              <p:cNvCxnSpPr>
                <a:cxnSpLocks/>
              </p:cNvCxnSpPr>
              <p:nvPr/>
            </p:nvCxnSpPr>
            <p:spPr>
              <a:xfrm flipH="1">
                <a:off x="10962130" y="1592494"/>
                <a:ext cx="2" cy="4470209"/>
              </a:xfrm>
              <a:prstGeom prst="straightConnector1">
                <a:avLst/>
              </a:prstGeom>
              <a:ln w="57150">
                <a:solidFill>
                  <a:srgbClr val="9FC76E"/>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B8C0B07E-A1B0-440B-8BC2-B9716708AF00}"/>
                  </a:ext>
                </a:extLst>
              </p:cNvPr>
              <p:cNvSpPr/>
              <p:nvPr/>
            </p:nvSpPr>
            <p:spPr>
              <a:xfrm>
                <a:off x="9857660" y="1540006"/>
                <a:ext cx="2208943" cy="914400"/>
              </a:xfrm>
              <a:prstGeom prst="round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11F0B48-EF30-4E13-A8DD-257B28ACAE35}"/>
                  </a:ext>
                </a:extLst>
              </p:cNvPr>
              <p:cNvSpPr txBox="1"/>
              <p:nvPr/>
            </p:nvSpPr>
            <p:spPr>
              <a:xfrm>
                <a:off x="10063148" y="1532555"/>
                <a:ext cx="2003455" cy="867123"/>
              </a:xfrm>
              <a:prstGeom prst="rect">
                <a:avLst/>
              </a:prstGeom>
              <a:noFill/>
            </p:spPr>
            <p:txBody>
              <a:bodyPr wrap="square" rtlCol="0">
                <a:spAutoFit/>
              </a:bodyPr>
              <a:lstStyle/>
              <a:p>
                <a:pPr algn="ctr"/>
                <a:r>
                  <a:rPr lang="fr-FR" dirty="0"/>
                  <a:t>Découverte progressive d’un univers artistique</a:t>
                </a:r>
              </a:p>
            </p:txBody>
          </p:sp>
        </p:grpSp>
        <p:sp>
          <p:nvSpPr>
            <p:cNvPr id="11" name="ZoneTexte 10">
              <a:extLst>
                <a:ext uri="{FF2B5EF4-FFF2-40B4-BE49-F238E27FC236}">
                  <a16:creationId xmlns:a16="http://schemas.microsoft.com/office/drawing/2014/main" id="{C209539C-68BD-4AA8-82FB-77F51E6C2A36}"/>
                </a:ext>
              </a:extLst>
            </p:cNvPr>
            <p:cNvSpPr txBox="1"/>
            <p:nvPr/>
          </p:nvSpPr>
          <p:spPr>
            <a:xfrm>
              <a:off x="10186599" y="2189254"/>
              <a:ext cx="1680123" cy="369332"/>
            </a:xfrm>
            <a:prstGeom prst="rect">
              <a:avLst/>
            </a:prstGeom>
            <a:solidFill>
              <a:schemeClr val="bg1"/>
            </a:solidFill>
            <a:ln w="38100">
              <a:solidFill>
                <a:schemeClr val="accent6"/>
              </a:solidFill>
            </a:ln>
          </p:spPr>
          <p:txBody>
            <a:bodyPr wrap="square" rtlCol="0">
              <a:spAutoFit/>
            </a:bodyPr>
            <a:lstStyle/>
            <a:p>
              <a:pPr algn="ctr"/>
              <a:r>
                <a:rPr lang="fr-FR" dirty="0"/>
                <a:t>Des figures</a:t>
              </a:r>
            </a:p>
          </p:txBody>
        </p:sp>
        <p:sp>
          <p:nvSpPr>
            <p:cNvPr id="12" name="ZoneTexte 11">
              <a:extLst>
                <a:ext uri="{FF2B5EF4-FFF2-40B4-BE49-F238E27FC236}">
                  <a16:creationId xmlns:a16="http://schemas.microsoft.com/office/drawing/2014/main" id="{443928A1-0BFD-46D7-BB9A-85BFB6F7A1B2}"/>
                </a:ext>
              </a:extLst>
            </p:cNvPr>
            <p:cNvSpPr txBox="1"/>
            <p:nvPr/>
          </p:nvSpPr>
          <p:spPr>
            <a:xfrm>
              <a:off x="10161682" y="4058611"/>
              <a:ext cx="1705042" cy="646331"/>
            </a:xfrm>
            <a:prstGeom prst="rect">
              <a:avLst/>
            </a:prstGeom>
            <a:solidFill>
              <a:schemeClr val="bg1"/>
            </a:solidFill>
            <a:ln w="38100">
              <a:solidFill>
                <a:schemeClr val="accent6"/>
              </a:solidFill>
            </a:ln>
          </p:spPr>
          <p:txBody>
            <a:bodyPr wrap="square" rtlCol="0">
              <a:spAutoFit/>
            </a:bodyPr>
            <a:lstStyle/>
            <a:p>
              <a:pPr algn="ctr"/>
              <a:r>
                <a:rPr lang="fr-FR" dirty="0"/>
                <a:t>Des rôles </a:t>
              </a:r>
            </a:p>
            <a:p>
              <a:pPr algn="ctr"/>
              <a:r>
                <a:rPr lang="fr-FR" dirty="0"/>
                <a:t>sociaux</a:t>
              </a:r>
            </a:p>
          </p:txBody>
        </p:sp>
        <p:sp>
          <p:nvSpPr>
            <p:cNvPr id="13" name="ZoneTexte 12">
              <a:extLst>
                <a:ext uri="{FF2B5EF4-FFF2-40B4-BE49-F238E27FC236}">
                  <a16:creationId xmlns:a16="http://schemas.microsoft.com/office/drawing/2014/main" id="{5755959C-222C-41E9-BAC1-D673E0D55004}"/>
                </a:ext>
              </a:extLst>
            </p:cNvPr>
            <p:cNvSpPr txBox="1"/>
            <p:nvPr/>
          </p:nvSpPr>
          <p:spPr>
            <a:xfrm>
              <a:off x="10151586" y="3265366"/>
              <a:ext cx="1715137" cy="646331"/>
            </a:xfrm>
            <a:prstGeom prst="rect">
              <a:avLst/>
            </a:prstGeom>
            <a:solidFill>
              <a:schemeClr val="bg1"/>
            </a:solidFill>
            <a:ln w="38100">
              <a:solidFill>
                <a:schemeClr val="accent6"/>
              </a:solidFill>
            </a:ln>
          </p:spPr>
          <p:txBody>
            <a:bodyPr wrap="square" rtlCol="0">
              <a:spAutoFit/>
            </a:bodyPr>
            <a:lstStyle/>
            <a:p>
              <a:pPr algn="ctr"/>
              <a:r>
                <a:rPr lang="fr-FR" dirty="0"/>
                <a:t>Des formes de spectacles</a:t>
              </a:r>
            </a:p>
          </p:txBody>
        </p:sp>
        <p:sp>
          <p:nvSpPr>
            <p:cNvPr id="14" name="ZoneTexte 13">
              <a:extLst>
                <a:ext uri="{FF2B5EF4-FFF2-40B4-BE49-F238E27FC236}">
                  <a16:creationId xmlns:a16="http://schemas.microsoft.com/office/drawing/2014/main" id="{AF7603E4-674B-4A1F-A8D4-851B63FF49C1}"/>
                </a:ext>
              </a:extLst>
            </p:cNvPr>
            <p:cNvSpPr txBox="1"/>
            <p:nvPr/>
          </p:nvSpPr>
          <p:spPr>
            <a:xfrm>
              <a:off x="10186599" y="2712550"/>
              <a:ext cx="1680123" cy="369332"/>
            </a:xfrm>
            <a:prstGeom prst="rect">
              <a:avLst/>
            </a:prstGeom>
            <a:solidFill>
              <a:schemeClr val="bg1"/>
            </a:solidFill>
            <a:ln w="38100">
              <a:solidFill>
                <a:schemeClr val="accent6"/>
              </a:solidFill>
            </a:ln>
          </p:spPr>
          <p:txBody>
            <a:bodyPr wrap="square" rtlCol="0">
              <a:spAutoFit/>
            </a:bodyPr>
            <a:lstStyle/>
            <a:p>
              <a:pPr algn="ctr"/>
              <a:r>
                <a:rPr lang="fr-FR" dirty="0"/>
                <a:t>Un lexique</a:t>
              </a:r>
            </a:p>
          </p:txBody>
        </p:sp>
        <p:sp>
          <p:nvSpPr>
            <p:cNvPr id="10" name="ZoneTexte 9">
              <a:extLst>
                <a:ext uri="{FF2B5EF4-FFF2-40B4-BE49-F238E27FC236}">
                  <a16:creationId xmlns:a16="http://schemas.microsoft.com/office/drawing/2014/main" id="{884BB304-86E0-4039-BB8C-F36FFF66EA10}"/>
                </a:ext>
              </a:extLst>
            </p:cNvPr>
            <p:cNvSpPr txBox="1"/>
            <p:nvPr/>
          </p:nvSpPr>
          <p:spPr>
            <a:xfrm>
              <a:off x="10161682" y="1359241"/>
              <a:ext cx="1705040" cy="646331"/>
            </a:xfrm>
            <a:prstGeom prst="rect">
              <a:avLst/>
            </a:prstGeom>
            <a:solidFill>
              <a:schemeClr val="bg1"/>
            </a:solidFill>
            <a:ln w="38100">
              <a:solidFill>
                <a:schemeClr val="accent6"/>
              </a:solidFill>
            </a:ln>
          </p:spPr>
          <p:txBody>
            <a:bodyPr wrap="square" rtlCol="0">
              <a:spAutoFit/>
            </a:bodyPr>
            <a:lstStyle/>
            <a:p>
              <a:pPr algn="ctr"/>
              <a:r>
                <a:rPr lang="fr-FR" dirty="0"/>
                <a:t>Des supports sonores</a:t>
              </a:r>
            </a:p>
          </p:txBody>
        </p:sp>
      </p:grpSp>
      <p:sp>
        <p:nvSpPr>
          <p:cNvPr id="6" name="ZoneTexte 5">
            <a:extLst>
              <a:ext uri="{FF2B5EF4-FFF2-40B4-BE49-F238E27FC236}">
                <a16:creationId xmlns:a16="http://schemas.microsoft.com/office/drawing/2014/main" id="{3B9EFEC5-0E8A-4489-A492-54268FBF59DC}"/>
              </a:ext>
            </a:extLst>
          </p:cNvPr>
          <p:cNvSpPr txBox="1"/>
          <p:nvPr/>
        </p:nvSpPr>
        <p:spPr>
          <a:xfrm>
            <a:off x="1590579" y="2716507"/>
            <a:ext cx="6562821" cy="369332"/>
          </a:xfrm>
          <a:prstGeom prst="rect">
            <a:avLst/>
          </a:prstGeom>
          <a:noFill/>
        </p:spPr>
        <p:txBody>
          <a:bodyPr wrap="square" rtlCol="0">
            <a:spAutoFit/>
          </a:bodyPr>
          <a:lstStyle/>
          <a:p>
            <a:r>
              <a:rPr lang="fr-FR" sz="1600" b="1" dirty="0"/>
              <a:t> </a:t>
            </a:r>
            <a:r>
              <a:rPr lang="fr-FR" b="1" dirty="0"/>
              <a:t>Caractéristiques</a:t>
            </a:r>
            <a:r>
              <a:rPr lang="fr-FR" sz="1600" b="1" dirty="0"/>
              <a:t> du BREAK  </a:t>
            </a:r>
            <a:r>
              <a:rPr lang="fr-FR" sz="1600" dirty="0"/>
              <a:t>(attitude, mouvements, figures)</a:t>
            </a:r>
          </a:p>
        </p:txBody>
      </p:sp>
      <p:sp>
        <p:nvSpPr>
          <p:cNvPr id="19" name="ZoneTexte 18">
            <a:extLst>
              <a:ext uri="{FF2B5EF4-FFF2-40B4-BE49-F238E27FC236}">
                <a16:creationId xmlns:a16="http://schemas.microsoft.com/office/drawing/2014/main" id="{A9D6B681-F38F-4FE1-81E4-0249F90BA109}"/>
              </a:ext>
            </a:extLst>
          </p:cNvPr>
          <p:cNvSpPr txBox="1"/>
          <p:nvPr/>
        </p:nvSpPr>
        <p:spPr>
          <a:xfrm>
            <a:off x="1677001" y="3287553"/>
            <a:ext cx="8556898" cy="646331"/>
          </a:xfrm>
          <a:prstGeom prst="rect">
            <a:avLst/>
          </a:prstGeom>
          <a:noFill/>
        </p:spPr>
        <p:txBody>
          <a:bodyPr wrap="square" rtlCol="0">
            <a:spAutoFit/>
          </a:bodyPr>
          <a:lstStyle/>
          <a:p>
            <a:r>
              <a:rPr lang="fr-FR" b="1" dirty="0">
                <a:sym typeface="Wingdings" panose="05000000000000000000" pitchFamily="2" charset="2"/>
              </a:rPr>
              <a:t>Canevas de chaque séance (</a:t>
            </a:r>
            <a:r>
              <a:rPr lang="fr-FR" sz="1400" dirty="0">
                <a:sym typeface="Wingdings" panose="05000000000000000000" pitchFamily="2" charset="2"/>
              </a:rPr>
              <a:t>Entrée en danse , situation phare, restitution)</a:t>
            </a:r>
            <a:endParaRPr lang="fr-FR" sz="1400" b="1" dirty="0">
              <a:sym typeface="Wingdings" panose="05000000000000000000" pitchFamily="2" charset="2"/>
            </a:endParaRPr>
          </a:p>
          <a:p>
            <a:r>
              <a:rPr lang="fr-FR" sz="1800" dirty="0">
                <a:sym typeface="Wingdings" panose="05000000000000000000" pitchFamily="2" charset="2"/>
              </a:rPr>
              <a:t>Exploration des composantes de la danse (</a:t>
            </a:r>
            <a:r>
              <a:rPr lang="fr-FR" sz="1400" dirty="0">
                <a:sym typeface="Wingdings" panose="05000000000000000000" pitchFamily="2" charset="2"/>
              </a:rPr>
              <a:t>Espace, Temps, Energie et  Relation aux autres)</a:t>
            </a:r>
          </a:p>
        </p:txBody>
      </p:sp>
      <p:sp>
        <p:nvSpPr>
          <p:cNvPr id="20" name="ZoneTexte 19">
            <a:extLst>
              <a:ext uri="{FF2B5EF4-FFF2-40B4-BE49-F238E27FC236}">
                <a16:creationId xmlns:a16="http://schemas.microsoft.com/office/drawing/2014/main" id="{2315C99B-57D6-40CF-AA75-8F9CE8471B1F}"/>
              </a:ext>
            </a:extLst>
          </p:cNvPr>
          <p:cNvSpPr txBox="1"/>
          <p:nvPr/>
        </p:nvSpPr>
        <p:spPr>
          <a:xfrm>
            <a:off x="1694348" y="4073098"/>
            <a:ext cx="4114441" cy="646331"/>
          </a:xfrm>
          <a:prstGeom prst="rect">
            <a:avLst/>
          </a:prstGeom>
          <a:noFill/>
        </p:spPr>
        <p:txBody>
          <a:bodyPr wrap="square" rtlCol="0">
            <a:spAutoFit/>
          </a:bodyPr>
          <a:lstStyle/>
          <a:p>
            <a:r>
              <a:rPr lang="fr-FR" b="1" dirty="0">
                <a:sym typeface="Wingdings" panose="05000000000000000000" pitchFamily="2" charset="2"/>
              </a:rPr>
              <a:t>C</a:t>
            </a:r>
            <a:r>
              <a:rPr lang="fr-FR" sz="1800" b="1" dirty="0">
                <a:sym typeface="Wingdings" panose="05000000000000000000" pitchFamily="2" charset="2"/>
              </a:rPr>
              <a:t>onstruction d’une phrase dansée </a:t>
            </a:r>
            <a:endParaRPr lang="fr-FR" sz="1800" dirty="0">
              <a:sym typeface="Wingdings" panose="05000000000000000000" pitchFamily="2" charset="2"/>
            </a:endParaRPr>
          </a:p>
          <a:p>
            <a:endParaRPr lang="fr-FR" sz="1800" dirty="0">
              <a:sym typeface="Wingdings" panose="05000000000000000000" pitchFamily="2" charset="2"/>
            </a:endParaRPr>
          </a:p>
        </p:txBody>
      </p:sp>
      <p:sp>
        <p:nvSpPr>
          <p:cNvPr id="21" name="ZoneTexte 20">
            <a:extLst>
              <a:ext uri="{FF2B5EF4-FFF2-40B4-BE49-F238E27FC236}">
                <a16:creationId xmlns:a16="http://schemas.microsoft.com/office/drawing/2014/main" id="{FD05870D-817A-4074-8F66-41D602B05AD8}"/>
              </a:ext>
            </a:extLst>
          </p:cNvPr>
          <p:cNvSpPr txBox="1"/>
          <p:nvPr/>
        </p:nvSpPr>
        <p:spPr>
          <a:xfrm>
            <a:off x="1677001" y="4756826"/>
            <a:ext cx="9168881" cy="646331"/>
          </a:xfrm>
          <a:prstGeom prst="rect">
            <a:avLst/>
          </a:prstGeom>
          <a:noFill/>
        </p:spPr>
        <p:txBody>
          <a:bodyPr wrap="square" rtlCol="0">
            <a:spAutoFit/>
          </a:bodyPr>
          <a:lstStyle/>
          <a:p>
            <a:r>
              <a:rPr lang="fr-FR" sz="1800" b="1" dirty="0">
                <a:sym typeface="Wingdings" panose="05000000000000000000" pitchFamily="2" charset="2"/>
              </a:rPr>
              <a:t>Construction d’un répertoire de mouvements au cours de la séquence avec les outils : </a:t>
            </a:r>
            <a:r>
              <a:rPr lang="fr-FR" sz="1800" dirty="0">
                <a:sym typeface="Wingdings" panose="05000000000000000000" pitchFamily="2" charset="2"/>
              </a:rPr>
              <a:t>Cartes des figures - Verbes d’actions</a:t>
            </a:r>
          </a:p>
        </p:txBody>
      </p:sp>
      <p:sp>
        <p:nvSpPr>
          <p:cNvPr id="5" name="ZoneTexte 4"/>
          <p:cNvSpPr txBox="1"/>
          <p:nvPr/>
        </p:nvSpPr>
        <p:spPr>
          <a:xfrm>
            <a:off x="1132808" y="743388"/>
            <a:ext cx="6017109" cy="369332"/>
          </a:xfrm>
          <a:prstGeom prst="rect">
            <a:avLst/>
          </a:prstGeom>
          <a:solidFill>
            <a:srgbClr val="92D050"/>
          </a:solidFill>
        </p:spPr>
        <p:txBody>
          <a:bodyPr wrap="square" rtlCol="0">
            <a:spAutoFit/>
          </a:bodyPr>
          <a:lstStyle/>
          <a:p>
            <a:pPr algn="ctr"/>
            <a:r>
              <a:rPr lang="fr-FR" b="1" dirty="0">
                <a:solidFill>
                  <a:schemeClr val="bg1"/>
                </a:solidFill>
              </a:rPr>
              <a:t>Finalité : créer une phrase dansée à plusieurs</a:t>
            </a:r>
            <a:r>
              <a:rPr lang="fr-FR" b="1" dirty="0">
                <a:solidFill>
                  <a:srgbClr val="92D050"/>
                </a:solidFill>
              </a:rPr>
              <a:t> </a:t>
            </a:r>
          </a:p>
        </p:txBody>
      </p:sp>
      <p:sp>
        <p:nvSpPr>
          <p:cNvPr id="23" name="Pensées 22"/>
          <p:cNvSpPr/>
          <p:nvPr/>
        </p:nvSpPr>
        <p:spPr>
          <a:xfrm>
            <a:off x="12428413" y="4925698"/>
            <a:ext cx="2331105" cy="89340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400" b="1" dirty="0">
                <a:solidFill>
                  <a:srgbClr val="00B0F0"/>
                </a:solidFill>
                <a:sym typeface="Wingdings" panose="05000000000000000000" pitchFamily="2" charset="2"/>
              </a:rPr>
              <a:t>S1</a:t>
            </a:r>
          </a:p>
          <a:p>
            <a:pPr lvl="0"/>
            <a:r>
              <a:rPr lang="fr-FR" sz="1400" dirty="0">
                <a:solidFill>
                  <a:prstClr val="black"/>
                </a:solidFill>
                <a:sym typeface="Wingdings" panose="05000000000000000000" pitchFamily="2" charset="2"/>
              </a:rPr>
              <a:t> Support musical Poses stylées</a:t>
            </a:r>
          </a:p>
        </p:txBody>
      </p:sp>
      <p:sp>
        <p:nvSpPr>
          <p:cNvPr id="24" name="Pensées 23"/>
          <p:cNvSpPr/>
          <p:nvPr/>
        </p:nvSpPr>
        <p:spPr>
          <a:xfrm>
            <a:off x="13210374" y="339649"/>
            <a:ext cx="1348607" cy="65216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400" b="1" dirty="0">
                <a:solidFill>
                  <a:srgbClr val="00B0F0"/>
                </a:solidFill>
                <a:sym typeface="Wingdings" panose="05000000000000000000" pitchFamily="2" charset="2"/>
              </a:rPr>
              <a:t>S2</a:t>
            </a:r>
          </a:p>
          <a:p>
            <a:pPr lvl="0"/>
            <a:r>
              <a:rPr lang="fr-FR" sz="1400" b="1" dirty="0">
                <a:solidFill>
                  <a:prstClr val="black"/>
                </a:solidFill>
                <a:sym typeface="Wingdings" panose="05000000000000000000" pitchFamily="2" charset="2"/>
              </a:rPr>
              <a:t>Figures </a:t>
            </a:r>
          </a:p>
          <a:p>
            <a:pPr lvl="0"/>
            <a:r>
              <a:rPr lang="fr-FR" sz="1400" b="1" dirty="0">
                <a:solidFill>
                  <a:prstClr val="black"/>
                </a:solidFill>
                <a:sym typeface="Wingdings" panose="05000000000000000000" pitchFamily="2" charset="2"/>
              </a:rPr>
              <a:t>SHOW </a:t>
            </a:r>
          </a:p>
        </p:txBody>
      </p:sp>
      <p:sp>
        <p:nvSpPr>
          <p:cNvPr id="26" name="Pensées 25"/>
          <p:cNvSpPr/>
          <p:nvPr/>
        </p:nvSpPr>
        <p:spPr>
          <a:xfrm>
            <a:off x="12783368" y="1693756"/>
            <a:ext cx="2108877" cy="65216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400" b="1" dirty="0">
                <a:solidFill>
                  <a:srgbClr val="00B0F0"/>
                </a:solidFill>
                <a:sym typeface="Wingdings" panose="05000000000000000000" pitchFamily="2" charset="2"/>
              </a:rPr>
              <a:t>S3</a:t>
            </a:r>
            <a:r>
              <a:rPr lang="fr-FR" sz="1400" b="1" dirty="0">
                <a:solidFill>
                  <a:prstClr val="black"/>
                </a:solidFill>
                <a:sym typeface="Wingdings" panose="05000000000000000000" pitchFamily="2" charset="2"/>
              </a:rPr>
              <a:t> Chorégraphe</a:t>
            </a:r>
          </a:p>
        </p:txBody>
      </p:sp>
      <p:sp>
        <p:nvSpPr>
          <p:cNvPr id="27" name="Pensées 26"/>
          <p:cNvSpPr/>
          <p:nvPr/>
        </p:nvSpPr>
        <p:spPr>
          <a:xfrm>
            <a:off x="12560269" y="3212627"/>
            <a:ext cx="1997785" cy="93329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400" b="1" dirty="0">
                <a:solidFill>
                  <a:srgbClr val="00B0F0"/>
                </a:solidFill>
                <a:sym typeface="Wingdings" panose="05000000000000000000" pitchFamily="2" charset="2"/>
              </a:rPr>
              <a:t>S4</a:t>
            </a:r>
          </a:p>
          <a:p>
            <a:pPr lvl="0" algn="ctr"/>
            <a:r>
              <a:rPr lang="fr-FR" sz="1400" dirty="0">
                <a:solidFill>
                  <a:prstClr val="black"/>
                </a:solidFill>
                <a:sym typeface="Wingdings" panose="05000000000000000000" pitchFamily="2" charset="2"/>
              </a:rPr>
              <a:t>BBOY  BGIRL CREW</a:t>
            </a:r>
          </a:p>
        </p:txBody>
      </p:sp>
      <p:sp>
        <p:nvSpPr>
          <p:cNvPr id="28" name="Pensées 27"/>
          <p:cNvSpPr/>
          <p:nvPr/>
        </p:nvSpPr>
        <p:spPr>
          <a:xfrm>
            <a:off x="13463198" y="5833253"/>
            <a:ext cx="1429047" cy="104619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400" b="1" dirty="0">
                <a:solidFill>
                  <a:srgbClr val="00B0F0"/>
                </a:solidFill>
                <a:sym typeface="Wingdings" panose="05000000000000000000" pitchFamily="2" charset="2"/>
              </a:rPr>
              <a:t>S5</a:t>
            </a:r>
          </a:p>
          <a:p>
            <a:pPr lvl="0" algn="ctr"/>
            <a:r>
              <a:rPr lang="fr-FR" sz="1400" dirty="0" err="1">
                <a:solidFill>
                  <a:prstClr val="black"/>
                </a:solidFill>
                <a:sym typeface="Wingdings" panose="05000000000000000000" pitchFamily="2" charset="2"/>
              </a:rPr>
              <a:t>Freezes</a:t>
            </a:r>
            <a:endParaRPr lang="fr-FR" sz="1400" dirty="0">
              <a:solidFill>
                <a:prstClr val="black"/>
              </a:solidFill>
              <a:sym typeface="Wingdings" panose="05000000000000000000" pitchFamily="2" charset="2"/>
            </a:endParaRPr>
          </a:p>
          <a:p>
            <a:pPr lvl="0" algn="ctr"/>
            <a:r>
              <a:rPr lang="fr-FR" sz="1400" dirty="0">
                <a:solidFill>
                  <a:prstClr val="black"/>
                </a:solidFill>
                <a:sym typeface="Wingdings" panose="05000000000000000000" pitchFamily="2" charset="2"/>
              </a:rPr>
              <a:t>Battle</a:t>
            </a:r>
          </a:p>
          <a:p>
            <a:pPr lvl="0" algn="ctr"/>
            <a:r>
              <a:rPr lang="fr-FR" sz="1400" dirty="0">
                <a:solidFill>
                  <a:prstClr val="black"/>
                </a:solidFill>
                <a:sym typeface="Wingdings" panose="05000000000000000000" pitchFamily="2" charset="2"/>
              </a:rPr>
              <a:t>Variables</a:t>
            </a:r>
          </a:p>
        </p:txBody>
      </p:sp>
      <p:sp>
        <p:nvSpPr>
          <p:cNvPr id="29" name="Flèche vers le bas 28"/>
          <p:cNvSpPr/>
          <p:nvPr/>
        </p:nvSpPr>
        <p:spPr>
          <a:xfrm>
            <a:off x="1054311" y="2749516"/>
            <a:ext cx="445134" cy="3228589"/>
          </a:xfrm>
          <a:prstGeom prst="downArrow">
            <a:avLst/>
          </a:prstGeom>
          <a:solidFill>
            <a:srgbClr val="2DA7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pentagone 24">
            <a:extLst>
              <a:ext uri="{FF2B5EF4-FFF2-40B4-BE49-F238E27FC236}">
                <a16:creationId xmlns:a16="http://schemas.microsoft.com/office/drawing/2014/main" id="{FD53D31C-225E-44DB-B12E-A23374455F6C}"/>
              </a:ext>
            </a:extLst>
          </p:cNvPr>
          <p:cNvSpPr/>
          <p:nvPr/>
        </p:nvSpPr>
        <p:spPr>
          <a:xfrm>
            <a:off x="1132808" y="1244499"/>
            <a:ext cx="1819942" cy="1343458"/>
          </a:xfrm>
          <a:prstGeom prst="homePlat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800" b="1" dirty="0">
                <a:solidFill>
                  <a:schemeClr val="bg1"/>
                </a:solidFill>
                <a:sym typeface="Wingdings" panose="05000000000000000000" pitchFamily="2" charset="2"/>
              </a:rPr>
              <a:t>S1</a:t>
            </a:r>
            <a:r>
              <a:rPr lang="fr-FR" sz="1800" dirty="0">
                <a:solidFill>
                  <a:prstClr val="black"/>
                </a:solidFill>
                <a:sym typeface="Wingdings" panose="05000000000000000000" pitchFamily="2" charset="2"/>
              </a:rPr>
              <a:t> </a:t>
            </a:r>
          </a:p>
          <a:p>
            <a:pPr lvl="0" algn="ctr"/>
            <a:endParaRPr lang="fr-FR" sz="1000" dirty="0">
              <a:solidFill>
                <a:prstClr val="black"/>
              </a:solidFill>
              <a:sym typeface="Wingdings" panose="05000000000000000000" pitchFamily="2" charset="2"/>
            </a:endParaRPr>
          </a:p>
          <a:p>
            <a:pPr lvl="0" algn="ctr"/>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Support musical </a:t>
            </a:r>
          </a:p>
          <a:p>
            <a:pPr lvl="0"/>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Poses stylées</a:t>
            </a:r>
          </a:p>
        </p:txBody>
      </p:sp>
      <p:sp>
        <p:nvSpPr>
          <p:cNvPr id="30" name="Flèche : chevron 29">
            <a:extLst>
              <a:ext uri="{FF2B5EF4-FFF2-40B4-BE49-F238E27FC236}">
                <a16:creationId xmlns:a16="http://schemas.microsoft.com/office/drawing/2014/main" id="{8AFDCC60-44AE-4DE5-8E26-44B053FA07C6}"/>
              </a:ext>
            </a:extLst>
          </p:cNvPr>
          <p:cNvSpPr/>
          <p:nvPr/>
        </p:nvSpPr>
        <p:spPr>
          <a:xfrm>
            <a:off x="2514011" y="1279092"/>
            <a:ext cx="2067514" cy="1279494"/>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800" b="1" dirty="0">
                <a:solidFill>
                  <a:schemeClr val="bg1"/>
                </a:solidFill>
                <a:sym typeface="Wingdings" panose="05000000000000000000" pitchFamily="2" charset="2"/>
              </a:rPr>
              <a:t>S2</a:t>
            </a:r>
          </a:p>
          <a:p>
            <a:pPr lvl="0" algn="ctr"/>
            <a:endParaRPr lang="fr-FR" sz="1800" b="1" dirty="0">
              <a:solidFill>
                <a:schemeClr val="bg1"/>
              </a:solidFill>
              <a:sym typeface="Wingdings" panose="05000000000000000000" pitchFamily="2" charset="2"/>
            </a:endParaRPr>
          </a:p>
          <a:p>
            <a:pPr lvl="0"/>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Figures </a:t>
            </a:r>
          </a:p>
          <a:p>
            <a:pPr lvl="0"/>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SHOW </a:t>
            </a:r>
          </a:p>
        </p:txBody>
      </p:sp>
      <p:sp>
        <p:nvSpPr>
          <p:cNvPr id="31" name="Flèche : chevron 30">
            <a:extLst>
              <a:ext uri="{FF2B5EF4-FFF2-40B4-BE49-F238E27FC236}">
                <a16:creationId xmlns:a16="http://schemas.microsoft.com/office/drawing/2014/main" id="{0CD3D3B4-5B10-43AB-9E22-DFC6BC521E91}"/>
              </a:ext>
            </a:extLst>
          </p:cNvPr>
          <p:cNvSpPr/>
          <p:nvPr/>
        </p:nvSpPr>
        <p:spPr>
          <a:xfrm>
            <a:off x="4188668" y="1279091"/>
            <a:ext cx="2113008" cy="1243275"/>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bg1"/>
                </a:solidFill>
                <a:sym typeface="Wingdings" panose="05000000000000000000" pitchFamily="2" charset="2"/>
              </a:rPr>
              <a:t>S3</a:t>
            </a:r>
          </a:p>
          <a:p>
            <a:pPr algn="ctr"/>
            <a:endParaRPr lang="fr-FR" sz="1800" b="1" dirty="0">
              <a:solidFill>
                <a:schemeClr val="bg1"/>
              </a:solidFill>
              <a:sym typeface="Wingdings" panose="05000000000000000000" pitchFamily="2" charset="2"/>
            </a:endParaRPr>
          </a:p>
          <a:p>
            <a:pPr algn="ctr"/>
            <a:endParaRPr lang="fr-FR" b="1" dirty="0">
              <a:solidFill>
                <a:schemeClr val="bg1"/>
              </a:solidFill>
              <a:latin typeface="Calibri" panose="020F0502020204030204" pitchFamily="34" charset="0"/>
              <a:cs typeface="Calibri" panose="020F0502020204030204" pitchFamily="34" charset="0"/>
              <a:sym typeface="Wingdings" panose="05000000000000000000" pitchFamily="2" charset="2"/>
            </a:endParaRPr>
          </a:p>
          <a:p>
            <a:pPr algn="ctr"/>
            <a:endParaRPr lang="fr-FR" sz="1600" b="1"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32" name="Flèche : chevron 31">
            <a:extLst>
              <a:ext uri="{FF2B5EF4-FFF2-40B4-BE49-F238E27FC236}">
                <a16:creationId xmlns:a16="http://schemas.microsoft.com/office/drawing/2014/main" id="{AAB0945E-9852-4B59-B1E8-0B9ECCAB418E}"/>
              </a:ext>
            </a:extLst>
          </p:cNvPr>
          <p:cNvSpPr/>
          <p:nvPr/>
        </p:nvSpPr>
        <p:spPr>
          <a:xfrm>
            <a:off x="5880263" y="1287000"/>
            <a:ext cx="2067514" cy="1243274"/>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800" b="1" dirty="0">
                <a:solidFill>
                  <a:schemeClr val="bg1"/>
                </a:solidFill>
                <a:sym typeface="Wingdings" panose="05000000000000000000" pitchFamily="2" charset="2"/>
              </a:rPr>
              <a:t>S4</a:t>
            </a:r>
          </a:p>
          <a:p>
            <a:pPr lvl="0" algn="ctr"/>
            <a:endParaRPr lang="fr-FR" sz="400" b="1" dirty="0">
              <a:solidFill>
                <a:schemeClr val="bg1"/>
              </a:solidFill>
              <a:sym typeface="Wingdings" panose="05000000000000000000" pitchFamily="2" charset="2"/>
            </a:endParaRPr>
          </a:p>
          <a:p>
            <a:pPr lvl="0" algn="ctr"/>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BBOY BGIRL CREW</a:t>
            </a:r>
          </a:p>
          <a:p>
            <a:pPr lvl="0" algn="ctr"/>
            <a:endParaRPr lang="fr-FR" sz="1800" b="1" dirty="0">
              <a:solidFill>
                <a:prstClr val="black"/>
              </a:solidFill>
              <a:sym typeface="Wingdings" panose="05000000000000000000" pitchFamily="2" charset="2"/>
            </a:endParaRPr>
          </a:p>
        </p:txBody>
      </p:sp>
      <p:sp>
        <p:nvSpPr>
          <p:cNvPr id="33" name="Flèche : chevron 32">
            <a:extLst>
              <a:ext uri="{FF2B5EF4-FFF2-40B4-BE49-F238E27FC236}">
                <a16:creationId xmlns:a16="http://schemas.microsoft.com/office/drawing/2014/main" id="{DE749718-CD3F-4ECB-BD58-F1D186882702}"/>
              </a:ext>
            </a:extLst>
          </p:cNvPr>
          <p:cNvSpPr/>
          <p:nvPr/>
        </p:nvSpPr>
        <p:spPr>
          <a:xfrm>
            <a:off x="7567352" y="1298856"/>
            <a:ext cx="2290306" cy="1223510"/>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1800" b="1" dirty="0">
                <a:solidFill>
                  <a:schemeClr val="bg1"/>
                </a:solidFill>
                <a:sym typeface="Wingdings" panose="05000000000000000000" pitchFamily="2" charset="2"/>
              </a:rPr>
              <a:t>S5</a:t>
            </a:r>
          </a:p>
          <a:p>
            <a:pPr lvl="0" algn="ctr"/>
            <a:r>
              <a:rPr lang="fr-FR" sz="1800" dirty="0">
                <a:solidFill>
                  <a:schemeClr val="bg1"/>
                </a:solidFill>
                <a:latin typeface="Calibri" panose="020F0502020204030204" pitchFamily="34" charset="0"/>
                <a:cs typeface="Calibri" panose="020F0502020204030204" pitchFamily="34" charset="0"/>
                <a:sym typeface="Wingdings" panose="05000000000000000000" pitchFamily="2" charset="2"/>
              </a:rPr>
              <a:t>Freezes</a:t>
            </a:r>
          </a:p>
          <a:p>
            <a:pPr lvl="0" algn="ctr"/>
            <a:r>
              <a:rPr lang="fr-FR" sz="1800" dirty="0">
                <a:solidFill>
                  <a:schemeClr val="bg1"/>
                </a:solidFill>
                <a:latin typeface="Calibri" panose="020F0502020204030204" pitchFamily="34" charset="0"/>
                <a:cs typeface="Calibri" panose="020F0502020204030204" pitchFamily="34" charset="0"/>
                <a:sym typeface="Wingdings" panose="05000000000000000000" pitchFamily="2" charset="2"/>
              </a:rPr>
              <a:t>Battle</a:t>
            </a:r>
          </a:p>
          <a:p>
            <a:pPr lvl="0" algn="ctr"/>
            <a:r>
              <a:rPr lang="fr-FR" sz="1800" dirty="0">
                <a:solidFill>
                  <a:schemeClr val="bg1"/>
                </a:solidFill>
                <a:latin typeface="Calibri" panose="020F0502020204030204" pitchFamily="34" charset="0"/>
                <a:cs typeface="Calibri" panose="020F0502020204030204" pitchFamily="34" charset="0"/>
                <a:sym typeface="Wingdings" panose="05000000000000000000" pitchFamily="2" charset="2"/>
              </a:rPr>
              <a:t>Variables</a:t>
            </a:r>
            <a:endParaRPr lang="fr-FR" sz="1800" b="1"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34" name="ZoneTexte 33">
            <a:extLst>
              <a:ext uri="{FF2B5EF4-FFF2-40B4-BE49-F238E27FC236}">
                <a16:creationId xmlns:a16="http://schemas.microsoft.com/office/drawing/2014/main" id="{68FD1A14-C983-4D5F-A144-0FD8B55B5D56}"/>
              </a:ext>
            </a:extLst>
          </p:cNvPr>
          <p:cNvSpPr txBox="1"/>
          <p:nvPr/>
        </p:nvSpPr>
        <p:spPr>
          <a:xfrm>
            <a:off x="6997148" y="2961861"/>
            <a:ext cx="914400" cy="914400"/>
          </a:xfrm>
          <a:prstGeom prst="rect">
            <a:avLst/>
          </a:prstGeom>
          <a:noFill/>
        </p:spPr>
        <p:txBody>
          <a:bodyPr wrap="square" rtlCol="0">
            <a:spAutoFit/>
          </a:bodyPr>
          <a:lstStyle/>
          <a:p>
            <a:endParaRPr lang="fr-FR"/>
          </a:p>
        </p:txBody>
      </p:sp>
      <p:sp>
        <p:nvSpPr>
          <p:cNvPr id="36" name="ZoneTexte 35">
            <a:extLst>
              <a:ext uri="{FF2B5EF4-FFF2-40B4-BE49-F238E27FC236}">
                <a16:creationId xmlns:a16="http://schemas.microsoft.com/office/drawing/2014/main" id="{1C9291A2-7376-48E5-A840-FC85AEDD370C}"/>
              </a:ext>
            </a:extLst>
          </p:cNvPr>
          <p:cNvSpPr txBox="1"/>
          <p:nvPr/>
        </p:nvSpPr>
        <p:spPr>
          <a:xfrm>
            <a:off x="4898045" y="1724288"/>
            <a:ext cx="1255614" cy="338554"/>
          </a:xfrm>
          <a:prstGeom prst="rect">
            <a:avLst/>
          </a:prstGeom>
          <a:noFill/>
        </p:spPr>
        <p:txBody>
          <a:bodyPr wrap="square" rtlCol="0">
            <a:spAutoFit/>
          </a:bodyPr>
          <a:lstStyle/>
          <a:p>
            <a:pPr algn="ctr"/>
            <a:r>
              <a:rPr lang="fr-FR" sz="1600" dirty="0">
                <a:solidFill>
                  <a:schemeClr val="bg1"/>
                </a:solidFill>
                <a:latin typeface="Calibri" panose="020F0502020204030204" pitchFamily="34" charset="0"/>
                <a:cs typeface="Calibri" panose="020F0502020204030204" pitchFamily="34" charset="0"/>
                <a:sym typeface="Wingdings" panose="05000000000000000000" pitchFamily="2" charset="2"/>
              </a:rPr>
              <a:t>Chorégraphe</a:t>
            </a:r>
          </a:p>
        </p:txBody>
      </p:sp>
    </p:spTree>
    <p:extLst>
      <p:ext uri="{BB962C8B-B14F-4D97-AF65-F5344CB8AC3E}">
        <p14:creationId xmlns:p14="http://schemas.microsoft.com/office/powerpoint/2010/main" val="28188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6" grpId="0"/>
      <p:bldP spid="19" grpId="0"/>
      <p:bldP spid="20" grpId="0"/>
      <p:bldP spid="21"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USEP nationale</a:t>
            </a:r>
          </a:p>
        </p:txBody>
      </p:sp>
      <p:pic>
        <p:nvPicPr>
          <p:cNvPr id="3" name="Image 2">
            <a:hlinkClick r:id="rId3"/>
            <a:extLst>
              <a:ext uri="{FF2B5EF4-FFF2-40B4-BE49-F238E27FC236}">
                <a16:creationId xmlns:a16="http://schemas.microsoft.com/office/drawing/2014/main" id="{972E6657-107A-EF7D-1655-2FC22CF3072E}"/>
              </a:ext>
            </a:extLst>
          </p:cNvPr>
          <p:cNvPicPr>
            <a:picLocks noChangeAspect="1"/>
          </p:cNvPicPr>
          <p:nvPr/>
        </p:nvPicPr>
        <p:blipFill>
          <a:blip r:embed="rId4"/>
          <a:stretch>
            <a:fillRect/>
          </a:stretch>
        </p:blipFill>
        <p:spPr>
          <a:xfrm>
            <a:off x="1409046" y="1023602"/>
            <a:ext cx="9373908" cy="4810796"/>
          </a:xfrm>
          <a:prstGeom prst="rect">
            <a:avLst/>
          </a:prstGeom>
        </p:spPr>
      </p:pic>
      <p:sp>
        <p:nvSpPr>
          <p:cNvPr id="2" name="ZoneTexte 1"/>
          <p:cNvSpPr txBox="1"/>
          <p:nvPr/>
        </p:nvSpPr>
        <p:spPr>
          <a:xfrm>
            <a:off x="2152356" y="393294"/>
            <a:ext cx="7652825" cy="369332"/>
          </a:xfrm>
          <a:prstGeom prst="rect">
            <a:avLst/>
          </a:prstGeom>
          <a:solidFill>
            <a:srgbClr val="92D050"/>
          </a:solidFill>
        </p:spPr>
        <p:txBody>
          <a:bodyPr wrap="square" rtlCol="0">
            <a:spAutoFit/>
          </a:bodyPr>
          <a:lstStyle/>
          <a:p>
            <a:r>
              <a:rPr lang="fr-FR" b="1" dirty="0">
                <a:solidFill>
                  <a:schemeClr val="bg1"/>
                </a:solidFill>
              </a:rPr>
              <a:t>Phrase dansée en cours de création à partir de la Break dictée </a:t>
            </a:r>
          </a:p>
        </p:txBody>
      </p:sp>
      <p:sp>
        <p:nvSpPr>
          <p:cNvPr id="5" name="ZoneTexte 4"/>
          <p:cNvSpPr txBox="1"/>
          <p:nvPr/>
        </p:nvSpPr>
        <p:spPr>
          <a:xfrm>
            <a:off x="2152355" y="6043166"/>
            <a:ext cx="8426550" cy="369332"/>
          </a:xfrm>
          <a:prstGeom prst="rect">
            <a:avLst/>
          </a:prstGeom>
          <a:solidFill>
            <a:srgbClr val="92D050"/>
          </a:solidFill>
        </p:spPr>
        <p:txBody>
          <a:bodyPr wrap="square" rtlCol="0">
            <a:spAutoFit/>
          </a:bodyPr>
          <a:lstStyle/>
          <a:p>
            <a:r>
              <a:rPr lang="fr-FR" b="1" i="1" dirty="0" err="1">
                <a:solidFill>
                  <a:schemeClr val="bg1"/>
                </a:solidFill>
              </a:rPr>
              <a:t>Crew</a:t>
            </a:r>
            <a:r>
              <a:rPr lang="fr-FR" b="1" i="1" dirty="0">
                <a:solidFill>
                  <a:schemeClr val="bg1"/>
                </a:solidFill>
              </a:rPr>
              <a:t> : élèves de la classe de CM1-CM2 de l’école Castelnau d’</a:t>
            </a:r>
            <a:r>
              <a:rPr lang="fr-FR" b="1" i="1" dirty="0" err="1">
                <a:solidFill>
                  <a:schemeClr val="bg1"/>
                </a:solidFill>
              </a:rPr>
              <a:t>Estrétefonds</a:t>
            </a:r>
            <a:r>
              <a:rPr lang="fr-FR" b="1" i="1" dirty="0">
                <a:solidFill>
                  <a:schemeClr val="bg1"/>
                </a:solidFill>
              </a:rPr>
              <a:t> </a:t>
            </a:r>
          </a:p>
        </p:txBody>
      </p:sp>
    </p:spTree>
    <p:extLst>
      <p:ext uri="{BB962C8B-B14F-4D97-AF65-F5344CB8AC3E}">
        <p14:creationId xmlns:p14="http://schemas.microsoft.com/office/powerpoint/2010/main" val="917736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532A0C6-AA24-D005-0B34-04D20701D84C}"/>
              </a:ext>
            </a:extLst>
          </p:cNvPr>
          <p:cNvSpPr>
            <a:spLocks noGrp="1"/>
          </p:cNvSpPr>
          <p:nvPr>
            <p:ph type="ftr" sz="quarter" idx="11"/>
          </p:nvPr>
        </p:nvSpPr>
        <p:spPr/>
        <p:txBody>
          <a:bodyPr/>
          <a:lstStyle/>
          <a:p>
            <a:r>
              <a:rPr lang="fr-FR"/>
              <a:t>USEP nationale</a:t>
            </a:r>
          </a:p>
        </p:txBody>
      </p:sp>
      <p:sp useBgFill="1">
        <p:nvSpPr>
          <p:cNvPr id="3" name="Rectangle 2">
            <a:extLst>
              <a:ext uri="{FF2B5EF4-FFF2-40B4-BE49-F238E27FC236}">
                <a16:creationId xmlns:a16="http://schemas.microsoft.com/office/drawing/2014/main" id="{23EAACC1-07B4-36EB-5B66-B3244177B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2400" y="1524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68A275CC-5818-F115-35C2-77D3F77B98F9}"/>
              </a:ext>
            </a:extLst>
          </p:cNvPr>
          <p:cNvSpPr txBox="1">
            <a:spLocks/>
          </p:cNvSpPr>
          <p:nvPr/>
        </p:nvSpPr>
        <p:spPr>
          <a:xfrm>
            <a:off x="929640" y="533400"/>
            <a:ext cx="3475383" cy="1968373"/>
          </a:xfrm>
          <a:prstGeom prst="rect">
            <a:avLst/>
          </a:prstGeom>
        </p:spPr>
        <p:txBody>
          <a:bodyPr anchor="ctr">
            <a:normAutofit/>
          </a:bodyPr>
          <a:lstStyle>
            <a:lvl1pPr algn="l" defTabSz="914400" rtl="0" eaLnBrk="1" latinLnBrk="0" hangingPunct="1">
              <a:lnSpc>
                <a:spcPct val="90000"/>
              </a:lnSpc>
              <a:spcBef>
                <a:spcPct val="0"/>
              </a:spcBef>
              <a:buNone/>
              <a:defRPr lang="fr-FR" sz="5400" b="1" kern="1200" cap="small" baseline="0" dirty="0">
                <a:solidFill>
                  <a:srgbClr val="FFC000"/>
                </a:solidFill>
                <a:latin typeface="+mj-lt"/>
                <a:ea typeface="+mn-ea"/>
                <a:cs typeface="+mn-cs"/>
              </a:defRPr>
            </a:lvl1pPr>
          </a:lstStyle>
          <a:p>
            <a:r>
              <a:rPr lang="fr-FR" sz="4400" dirty="0"/>
              <a:t>étayage &amp; trace mémoire </a:t>
            </a:r>
          </a:p>
        </p:txBody>
      </p:sp>
      <p:sp>
        <p:nvSpPr>
          <p:cNvPr id="5" name="sketch line">
            <a:extLst>
              <a:ext uri="{FF2B5EF4-FFF2-40B4-BE49-F238E27FC236}">
                <a16:creationId xmlns:a16="http://schemas.microsoft.com/office/drawing/2014/main" id="{F24BF1DA-75FB-E662-7FC2-BA07F39D4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718559" y="15057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346377DA-288D-C0B2-348D-A1E7D2F7E5EB}"/>
              </a:ext>
            </a:extLst>
          </p:cNvPr>
          <p:cNvPicPr>
            <a:picLocks noChangeAspect="1"/>
          </p:cNvPicPr>
          <p:nvPr/>
        </p:nvPicPr>
        <p:blipFill>
          <a:blip r:embed="rId3"/>
          <a:stretch>
            <a:fillRect/>
          </a:stretch>
        </p:blipFill>
        <p:spPr>
          <a:xfrm>
            <a:off x="953930" y="2762945"/>
            <a:ext cx="2490403" cy="3609280"/>
          </a:xfrm>
          <a:prstGeom prst="rect">
            <a:avLst/>
          </a:prstGeom>
        </p:spPr>
      </p:pic>
      <p:pic>
        <p:nvPicPr>
          <p:cNvPr id="8" name="Image 7">
            <a:extLst>
              <a:ext uri="{FF2B5EF4-FFF2-40B4-BE49-F238E27FC236}">
                <a16:creationId xmlns:a16="http://schemas.microsoft.com/office/drawing/2014/main" id="{A7027C3F-260C-38F7-9280-01534688070C}"/>
              </a:ext>
            </a:extLst>
          </p:cNvPr>
          <p:cNvPicPr>
            <a:picLocks noChangeAspect="1"/>
          </p:cNvPicPr>
          <p:nvPr/>
        </p:nvPicPr>
        <p:blipFill>
          <a:blip r:embed="rId4"/>
          <a:stretch>
            <a:fillRect/>
          </a:stretch>
        </p:blipFill>
        <p:spPr>
          <a:xfrm>
            <a:off x="3790155" y="2762945"/>
            <a:ext cx="2499426" cy="3609280"/>
          </a:xfrm>
          <a:prstGeom prst="rect">
            <a:avLst/>
          </a:prstGeom>
        </p:spPr>
      </p:pic>
      <p:pic>
        <p:nvPicPr>
          <p:cNvPr id="9" name="Image 8">
            <a:extLst>
              <a:ext uri="{FF2B5EF4-FFF2-40B4-BE49-F238E27FC236}">
                <a16:creationId xmlns:a16="http://schemas.microsoft.com/office/drawing/2014/main" id="{E91D91A2-291C-9CAC-A651-6C80BC6FB549}"/>
              </a:ext>
            </a:extLst>
          </p:cNvPr>
          <p:cNvPicPr>
            <a:picLocks noChangeAspect="1"/>
          </p:cNvPicPr>
          <p:nvPr/>
        </p:nvPicPr>
        <p:blipFill>
          <a:blip r:embed="rId5"/>
          <a:stretch>
            <a:fillRect/>
          </a:stretch>
        </p:blipFill>
        <p:spPr>
          <a:xfrm>
            <a:off x="6566883" y="2762945"/>
            <a:ext cx="2499426" cy="3609280"/>
          </a:xfrm>
          <a:prstGeom prst="rect">
            <a:avLst/>
          </a:prstGeom>
        </p:spPr>
      </p:pic>
      <p:pic>
        <p:nvPicPr>
          <p:cNvPr id="10" name="Image 9">
            <a:extLst>
              <a:ext uri="{FF2B5EF4-FFF2-40B4-BE49-F238E27FC236}">
                <a16:creationId xmlns:a16="http://schemas.microsoft.com/office/drawing/2014/main" id="{A887A1E3-0D85-1F4E-9F21-927F9D2D5349}"/>
              </a:ext>
            </a:extLst>
          </p:cNvPr>
          <p:cNvPicPr>
            <a:picLocks noChangeAspect="1"/>
          </p:cNvPicPr>
          <p:nvPr/>
        </p:nvPicPr>
        <p:blipFill>
          <a:blip r:embed="rId6"/>
          <a:stretch>
            <a:fillRect/>
          </a:stretch>
        </p:blipFill>
        <p:spPr>
          <a:xfrm>
            <a:off x="9467477" y="2762945"/>
            <a:ext cx="2562589" cy="3609280"/>
          </a:xfrm>
          <a:prstGeom prst="rect">
            <a:avLst/>
          </a:prstGeom>
        </p:spPr>
      </p:pic>
      <p:sp>
        <p:nvSpPr>
          <p:cNvPr id="12" name="Espace réservé du pied de page 1">
            <a:extLst>
              <a:ext uri="{FF2B5EF4-FFF2-40B4-BE49-F238E27FC236}">
                <a16:creationId xmlns:a16="http://schemas.microsoft.com/office/drawing/2014/main" id="{F00AD143-C5B1-FFE3-6214-221DEF712871}"/>
              </a:ext>
            </a:extLst>
          </p:cNvPr>
          <p:cNvSpPr txBox="1">
            <a:spLocks/>
          </p:cNvSpPr>
          <p:nvPr/>
        </p:nvSpPr>
        <p:spPr>
          <a:xfrm>
            <a:off x="4191000" y="65087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USEP nationale</a:t>
            </a:r>
            <a:endParaRPr lang="fr-FR" dirty="0"/>
          </a:p>
        </p:txBody>
      </p:sp>
      <p:pic>
        <p:nvPicPr>
          <p:cNvPr id="11" name="Image 10">
            <a:extLst>
              <a:ext uri="{FF2B5EF4-FFF2-40B4-BE49-F238E27FC236}">
                <a16:creationId xmlns:a16="http://schemas.microsoft.com/office/drawing/2014/main" id="{DCB94D1B-3CA5-4877-AE67-519815541F0C}"/>
              </a:ext>
            </a:extLst>
          </p:cNvPr>
          <p:cNvPicPr>
            <a:picLocks noChangeAspect="1"/>
          </p:cNvPicPr>
          <p:nvPr/>
        </p:nvPicPr>
        <p:blipFill>
          <a:blip r:embed="rId7"/>
          <a:stretch>
            <a:fillRect/>
          </a:stretch>
        </p:blipFill>
        <p:spPr>
          <a:xfrm>
            <a:off x="6289581" y="155582"/>
            <a:ext cx="3101901" cy="2194830"/>
          </a:xfrm>
          <a:prstGeom prst="rect">
            <a:avLst/>
          </a:prstGeom>
        </p:spPr>
      </p:pic>
    </p:spTree>
    <p:extLst>
      <p:ext uri="{BB962C8B-B14F-4D97-AF65-F5344CB8AC3E}">
        <p14:creationId xmlns:p14="http://schemas.microsoft.com/office/powerpoint/2010/main" val="53817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5BE5573-85DE-466F-9479-28DD5CD919D8}"/>
              </a:ext>
            </a:extLst>
          </p:cNvPr>
          <p:cNvSpPr>
            <a:spLocks noGrp="1"/>
          </p:cNvSpPr>
          <p:nvPr>
            <p:ph type="ftr" sz="quarter" idx="11"/>
          </p:nvPr>
        </p:nvSpPr>
        <p:spPr/>
        <p:txBody>
          <a:bodyPr/>
          <a:lstStyle/>
          <a:p>
            <a:r>
              <a:rPr lang="fr-FR"/>
              <a:t>USEP nationale</a:t>
            </a:r>
          </a:p>
        </p:txBody>
      </p:sp>
      <p:pic>
        <p:nvPicPr>
          <p:cNvPr id="4" name="Image 3" descr="Une image contenant texte, Dessin d’enfant, dessin humoristique&#10;&#10;Description générée automatiquement">
            <a:extLst>
              <a:ext uri="{FF2B5EF4-FFF2-40B4-BE49-F238E27FC236}">
                <a16:creationId xmlns:a16="http://schemas.microsoft.com/office/drawing/2014/main" id="{35C706A1-946D-4E82-9F8F-2E230A970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118" y="0"/>
            <a:ext cx="9696842" cy="6858000"/>
          </a:xfrm>
          <a:prstGeom prst="rect">
            <a:avLst/>
          </a:prstGeom>
        </p:spPr>
      </p:pic>
      <p:sp>
        <p:nvSpPr>
          <p:cNvPr id="6" name="ZoneTexte 5">
            <a:extLst>
              <a:ext uri="{FF2B5EF4-FFF2-40B4-BE49-F238E27FC236}">
                <a16:creationId xmlns:a16="http://schemas.microsoft.com/office/drawing/2014/main" id="{AE68735D-99AC-4573-BDA5-7FB617DFAA37}"/>
              </a:ext>
            </a:extLst>
          </p:cNvPr>
          <p:cNvSpPr txBox="1"/>
          <p:nvPr/>
        </p:nvSpPr>
        <p:spPr>
          <a:xfrm>
            <a:off x="2415596" y="1356132"/>
            <a:ext cx="9590183" cy="830997"/>
          </a:xfrm>
          <a:prstGeom prst="rect">
            <a:avLst/>
          </a:prstGeom>
          <a:noFill/>
        </p:spPr>
        <p:txBody>
          <a:bodyPr wrap="square">
            <a:spAutoFit/>
          </a:bodyPr>
          <a:lstStyle/>
          <a:p>
            <a:r>
              <a:rPr lang="en-US" sz="4800" dirty="0">
                <a:solidFill>
                  <a:schemeClr val="accent2"/>
                </a:solidFill>
                <a:ea typeface="+mj-ea"/>
                <a:cs typeface="+mj-cs"/>
              </a:rPr>
              <a:t>Un </a:t>
            </a:r>
            <a:r>
              <a:rPr lang="en-US" sz="4800" dirty="0" err="1">
                <a:solidFill>
                  <a:schemeClr val="accent2"/>
                </a:solidFill>
                <a:ea typeface="+mj-ea"/>
                <a:cs typeface="+mj-cs"/>
              </a:rPr>
              <a:t>exemple</a:t>
            </a:r>
            <a:r>
              <a:rPr lang="en-US" sz="4800" dirty="0">
                <a:solidFill>
                  <a:schemeClr val="accent2"/>
                </a:solidFill>
                <a:ea typeface="+mj-ea"/>
                <a:cs typeface="+mj-cs"/>
              </a:rPr>
              <a:t> de phrase </a:t>
            </a:r>
            <a:r>
              <a:rPr lang="en-US" sz="4800" dirty="0" err="1">
                <a:solidFill>
                  <a:schemeClr val="accent2"/>
                </a:solidFill>
                <a:ea typeface="+mj-ea"/>
                <a:cs typeface="+mj-cs"/>
              </a:rPr>
              <a:t>dansée</a:t>
            </a:r>
            <a:endParaRPr lang="fr-FR" sz="4800" dirty="0">
              <a:solidFill>
                <a:schemeClr val="accent2"/>
              </a:solidFill>
            </a:endParaRPr>
          </a:p>
        </p:txBody>
      </p:sp>
    </p:spTree>
    <p:extLst>
      <p:ext uri="{BB962C8B-B14F-4D97-AF65-F5344CB8AC3E}">
        <p14:creationId xmlns:p14="http://schemas.microsoft.com/office/powerpoint/2010/main" val="68717717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EP">
      <a:majorFont>
        <a:latin typeface="Bauhaus"/>
        <a:ea typeface=""/>
        <a:cs typeface=""/>
      </a:majorFont>
      <a:minorFont>
        <a:latin typeface="Bauhau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EP">
      <a:majorFont>
        <a:latin typeface="Bauhaus"/>
        <a:ea typeface=""/>
        <a:cs typeface=""/>
      </a:majorFont>
      <a:minorFont>
        <a:latin typeface="Bauhau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825a56-ccda-439d-8df0-de49553f3785" xsi:nil="true"/>
    <lcf76f155ced4ddcb4097134ff3c332f xmlns="0f31a142-1549-45e1-af71-f64c5039c35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52D67D2630DC41ADBF299337C550E2" ma:contentTypeVersion="16" ma:contentTypeDescription="Crée un document." ma:contentTypeScope="" ma:versionID="ddc450e165fd7e800b6616b45762057b">
  <xsd:schema xmlns:xsd="http://www.w3.org/2001/XMLSchema" xmlns:xs="http://www.w3.org/2001/XMLSchema" xmlns:p="http://schemas.microsoft.com/office/2006/metadata/properties" xmlns:ns2="e1825a56-ccda-439d-8df0-de49553f3785" xmlns:ns3="0f31a142-1549-45e1-af71-f64c5039c357" targetNamespace="http://schemas.microsoft.com/office/2006/metadata/properties" ma:root="true" ma:fieldsID="c2ed80c3f4d57c59053ed35c33675323" ns2:_="" ns3:_="">
    <xsd:import namespace="e1825a56-ccda-439d-8df0-de49553f3785"/>
    <xsd:import namespace="0f31a142-1549-45e1-af71-f64c5039c35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AutoKeyPoints" minOccurs="0"/>
                <xsd:element ref="ns3:MediaServiceKeyPoint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25a56-ccda-439d-8df0-de49553f3785"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7719f8a-bc17-4f99-a8fc-9c6481c687e5}" ma:internalName="TaxCatchAll" ma:showField="CatchAllData" ma:web="e1825a56-ccda-439d-8df0-de49553f37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31a142-1549-45e1-af71-f64c5039c35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fe123620-fe9b-4cb0-aa31-c44e5f5594c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CB5753-006B-4BC7-94AF-5B3DEC013A60}">
  <ds:schemaRefs>
    <ds:schemaRef ds:uri="http://purl.org/dc/dcmitype/"/>
    <ds:schemaRef ds:uri="0f31a142-1549-45e1-af71-f64c5039c357"/>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e1825a56-ccda-439d-8df0-de49553f3785"/>
  </ds:schemaRefs>
</ds:datastoreItem>
</file>

<file path=customXml/itemProps2.xml><?xml version="1.0" encoding="utf-8"?>
<ds:datastoreItem xmlns:ds="http://schemas.openxmlformats.org/officeDocument/2006/customXml" ds:itemID="{36D1C2AA-9B8D-4A8D-91D8-1391373D1796}">
  <ds:schemaRefs>
    <ds:schemaRef ds:uri="http://schemas.microsoft.com/sharepoint/v3/contenttype/forms"/>
  </ds:schemaRefs>
</ds:datastoreItem>
</file>

<file path=customXml/itemProps3.xml><?xml version="1.0" encoding="utf-8"?>
<ds:datastoreItem xmlns:ds="http://schemas.openxmlformats.org/officeDocument/2006/customXml" ds:itemID="{0E7FE09E-8DAD-476C-8B3C-194897C803ED}">
  <ds:schemaRefs>
    <ds:schemaRef ds:uri="0f31a142-1549-45e1-af71-f64c5039c357"/>
    <ds:schemaRef ds:uri="e1825a56-ccda-439d-8df0-de49553f37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1605</TotalTime>
  <Words>1823</Words>
  <Application>Microsoft Office PowerPoint</Application>
  <PresentationFormat>Grand écran</PresentationFormat>
  <Paragraphs>197</Paragraphs>
  <Slides>24</Slides>
  <Notes>19</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24</vt:i4>
      </vt:variant>
    </vt:vector>
  </HeadingPairs>
  <TitlesOfParts>
    <vt:vector size="30" baseType="lpstr">
      <vt:lpstr>Arial</vt:lpstr>
      <vt:lpstr>Bauhaus</vt:lpstr>
      <vt:lpstr>Calibri</vt:lpstr>
      <vt:lpstr>Wingdings</vt:lpstr>
      <vt:lpstr>Thème Office</vt:lpstr>
      <vt:lpstr>Thème Office</vt:lpstr>
      <vt:lpstr>Présentation PowerPoint</vt:lpstr>
      <vt:lpstr>Présentation PowerPoint</vt:lpstr>
      <vt:lpstr>Présentation PowerPoint</vt:lpstr>
      <vt:lpstr>Les ingrédients à disposition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Benoît LASNIER</dc:creator>
  <cp:lastModifiedBy>BARBOUNIS Nathalie</cp:lastModifiedBy>
  <cp:revision>108</cp:revision>
  <dcterms:created xsi:type="dcterms:W3CDTF">2017-01-31T15:54:02Z</dcterms:created>
  <dcterms:modified xsi:type="dcterms:W3CDTF">2023-12-11T15:59:13Z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0x010100DC52D67D2630DC41ADBF299337C550E2</vt:lpwstr>
  </property>
  <property fmtid="{D5CDD505-2E9C-101B-9397-08002B2CF9AE}" pid="3" name="MediaServiceImageTags">
    <vt:lpwstr/>
  </property>
</Properties>
</file>