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1.jpg" ContentType="image/jpg"/>
  <Override PartName="/ppt/media/image32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7" r:id="rId4"/>
    <p:sldId id="265" r:id="rId5"/>
    <p:sldId id="259" r:id="rId6"/>
    <p:sldId id="267" r:id="rId7"/>
    <p:sldId id="266" r:id="rId8"/>
    <p:sldId id="268" r:id="rId9"/>
    <p:sldId id="263" r:id="rId10"/>
    <p:sldId id="272" r:id="rId11"/>
    <p:sldId id="273" r:id="rId12"/>
    <p:sldId id="274" r:id="rId13"/>
    <p:sldId id="293" r:id="rId14"/>
    <p:sldId id="294" r:id="rId15"/>
    <p:sldId id="283" r:id="rId16"/>
    <p:sldId id="284" r:id="rId17"/>
    <p:sldId id="271" r:id="rId18"/>
    <p:sldId id="285" r:id="rId19"/>
    <p:sldId id="286" r:id="rId20"/>
    <p:sldId id="276" r:id="rId21"/>
    <p:sldId id="287" r:id="rId22"/>
    <p:sldId id="288" r:id="rId23"/>
    <p:sldId id="289" r:id="rId24"/>
    <p:sldId id="290" r:id="rId25"/>
    <p:sldId id="291" r:id="rId26"/>
    <p:sldId id="292" r:id="rId27"/>
    <p:sldId id="275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330"/>
    <a:srgbClr val="2DA7DA"/>
    <a:srgbClr val="D04742"/>
    <a:srgbClr val="9FC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69627" autoAdjust="0"/>
  </p:normalViewPr>
  <p:slideViewPr>
    <p:cSldViewPr snapToGrid="0">
      <p:cViewPr varScale="1">
        <p:scale>
          <a:sx n="91" d="100"/>
          <a:sy n="91" d="100"/>
        </p:scale>
        <p:origin x="12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A354-34B9-45B4-A140-EBDC0601E3EC}" type="datetimeFigureOut">
              <a:rPr lang="fr-FR" smtClean="0"/>
              <a:t>06/05/2019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13C86-961B-4AF0-AA11-EBBC819A5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92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1425" tIns="45713" rIns="91425" bIns="45713">
            <a:noAutofit/>
          </a:bodyPr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58546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11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84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79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743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818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306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057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47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416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254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932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33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439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48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211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119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10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5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20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56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="0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99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83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1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1425" tIns="45713" rIns="91425" bIns="45713">
            <a:noAutofit/>
          </a:bodyPr>
          <a:lstStyle/>
          <a:p>
            <a:endParaRPr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fr-FR" sz="6000" b="1" kern="1200" cap="all" baseline="0" dirty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fr-FR" sz="2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247979CF-9BFD-CA46-AA10-436AE70D495D}" type="datetime1">
              <a:rPr lang="fr-FR" smtClean="0"/>
              <a:t>06/05/2019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5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32A8-556A-CD4F-A13B-E930873CE173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1289957"/>
            <a:ext cx="2628900" cy="488700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55220" y="365125"/>
            <a:ext cx="7617280" cy="5811838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391C-91B5-1049-8CAC-3A93B8BEAA2E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10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1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57350" indent="-285750">
              <a:buFont typeface="Bauhaus" pitchFamily="2" charset="0"/>
              <a:buChar char="-"/>
              <a:defRPr/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BEA4-2B72-3A43-B65D-B18DE57A38DD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0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1709738"/>
            <a:ext cx="10392230" cy="2852737"/>
          </a:xfrm>
        </p:spPr>
        <p:txBody>
          <a:bodyPr anchor="b"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4589463"/>
            <a:ext cx="10392230" cy="1500187"/>
          </a:xfrm>
        </p:spPr>
        <p:txBody>
          <a:bodyPr>
            <a:normAutofit/>
          </a:bodyPr>
          <a:lstStyle>
            <a:lvl1pPr marL="0" indent="0">
              <a:buNone/>
              <a:defRPr lang="fr-FR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AAD2-9CD9-6A46-B792-B266629963F1}" type="datetime1">
              <a:rPr lang="fr-FR" smtClean="0"/>
              <a:t>06/05/2019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5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5220" y="1825625"/>
            <a:ext cx="506458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699F-24C1-444F-AC84-5DD01422761E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03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365125"/>
            <a:ext cx="9691009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681163"/>
            <a:ext cx="504235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55220" y="2505075"/>
            <a:ext cx="5042355" cy="3684588"/>
          </a:xfrm>
        </p:spPr>
        <p:txBody>
          <a:bodyPr/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57200" indent="-457200"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C7EC-C8DC-AF4C-A646-D0D1AED6636E}" type="datetime1">
              <a:rPr lang="fr-FR" smtClean="0"/>
              <a:t>06/05/2019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60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5411-D8E6-7D45-AF21-B31C17210556}" type="datetime1">
              <a:rPr lang="fr-FR" smtClean="0"/>
              <a:t>06/05/2019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7B5D-595F-204C-9416-9FDD309C5131}" type="datetime1">
              <a:rPr lang="fr-FR" smtClean="0"/>
              <a:t>06/05/2019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3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161B6-4100-BE45-AA49-58B1672B5DD4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8773-DD6E-6948-B67F-41413BB4C473}" type="datetime1">
              <a:rPr lang="fr-FR" smtClean="0"/>
              <a:t>06/05/2019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55221" y="365125"/>
            <a:ext cx="9682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825625"/>
            <a:ext cx="1039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55220" y="6356350"/>
            <a:ext cx="2626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A110-45C7-2045-B91B-5588D847D4A1}" type="datetime1">
              <a:rPr lang="fr-FR" smtClean="0"/>
              <a:t>06/05/2019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13BF-C868-4202-8142-81E9E416977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5400" b="1" kern="1200" cap="small" baseline="0" dirty="0">
          <a:solidFill>
            <a:srgbClr val="FFC000"/>
          </a:solidFill>
          <a:latin typeface="+mj-lt"/>
          <a:ea typeface="+mn-ea"/>
          <a:cs typeface="+mn-cs"/>
        </a:defRPr>
      </a:lvl1pPr>
    </p:titleStyle>
    <p:bodyStyle>
      <a:lvl1pPr marL="457200" indent="-457200" algn="l" defTabSz="914400" rtl="0" eaLnBrk="1" latinLnBrk="0" hangingPunct="1">
        <a:lnSpc>
          <a:spcPct val="80000"/>
        </a:lnSpc>
        <a:spcBef>
          <a:spcPts val="1000"/>
        </a:spcBef>
        <a:buFontTx/>
        <a:buBlip>
          <a:blip r:embed="rId15"/>
        </a:buBlip>
        <a:defRPr lang="fr-FR" sz="2600" kern="1200" dirty="0" smtClean="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rgbClr val="2DA7D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rgbClr val="9FC7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Bauhaus" pitchFamily="2" charset="0"/>
        <a:buChar char="-"/>
        <a:defRPr sz="1800" kern="1200">
          <a:solidFill>
            <a:srgbClr val="D0474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hyperlink" Target="https://usep.org/wp-content/uploads/2018/09/A5_ANIM_01.mp4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hyperlink" Target="http://ffroller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585881" y="3648896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fr-FR" sz="3700" dirty="0">
                <a:solidFill>
                  <a:srgbClr val="EB9330"/>
                </a:solidFill>
              </a:rPr>
              <a:t>ASSEMBLEE GENERALE 2019</a:t>
            </a: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6586186" y="4886325"/>
            <a:ext cx="4805691" cy="583435"/>
          </a:xfrm>
        </p:spPr>
        <p:txBody>
          <a:bodyPr anchor="t">
            <a:normAutofit/>
          </a:bodyPr>
          <a:lstStyle/>
          <a:p>
            <a:pPr algn="l"/>
            <a:r>
              <a:rPr lang="fr-FR" sz="1800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20 et 21 avril 2019 - PAU (64)</a:t>
            </a:r>
          </a:p>
        </p:txBody>
      </p:sp>
      <p:sp>
        <p:nvSpPr>
          <p:cNvPr id="108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EFB35D-13A3-824D-88B7-DFD5450E3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046689" y="6223702"/>
            <a:ext cx="5615514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i="0" dirty="0">
                <a:solidFill>
                  <a:srgbClr val="898989"/>
                </a:solidFill>
                <a:latin typeface="Bauhaus" pitchFamily="2" charset="0"/>
              </a:rPr>
              <a:t>USEP nationale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951804-E209-C24C-8021-B2BC0A755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3" y="204433"/>
            <a:ext cx="1620015" cy="1620015"/>
          </a:xfrm>
          <a:prstGeom prst="rect">
            <a:avLst/>
          </a:prstGeom>
        </p:spPr>
      </p:pic>
      <p:pic>
        <p:nvPicPr>
          <p:cNvPr id="23" name="Image 2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9E2B1AE-EA3F-3848-9127-0AC77BAB0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72" y="5794585"/>
            <a:ext cx="1714766" cy="9126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9DEB55E-7F72-4C4C-B78D-05B766E8A9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54" y="-99383"/>
            <a:ext cx="6101420" cy="7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4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4059" y="2380343"/>
            <a:ext cx="8180965" cy="988646"/>
          </a:xfrm>
        </p:spPr>
        <p:txBody>
          <a:bodyPr/>
          <a:lstStyle/>
          <a:p>
            <a:r>
              <a:rPr lang="fr-FR" dirty="0"/>
              <a:t>Pour cette année, en </a:t>
            </a:r>
            <a:r>
              <a:rPr lang="fr-FR" sz="6000" dirty="0"/>
              <a:t>2019</a:t>
            </a:r>
            <a:r>
              <a:rPr lang="fr-FR" dirty="0"/>
              <a:t> …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50F8457-1ADD-474A-8E20-D9F7B7813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2860"/>
            <a:ext cx="693420" cy="6835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0720" y="360473"/>
            <a:ext cx="960120" cy="1103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07EADC-57B4-4D48-A649-610759544B64}"/>
              </a:ext>
            </a:extLst>
          </p:cNvPr>
          <p:cNvSpPr txBox="1"/>
          <p:nvPr/>
        </p:nvSpPr>
        <p:spPr>
          <a:xfrm>
            <a:off x="2630689" y="6026427"/>
            <a:ext cx="718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Michel LACROIX – Elu en charge de l’opération nationale</a:t>
            </a:r>
          </a:p>
          <a:p>
            <a:r>
              <a:rPr lang="fr-FR" dirty="0"/>
              <a:t>Nathalie BARBOUNIS – Adjointe en charge de l’opération 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356232-F82A-4CC2-BBAD-141024F76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6" y="460476"/>
            <a:ext cx="7553739" cy="8783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04169E-837E-4AA3-A0A6-C9CC2E51F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4" y="76513"/>
            <a:ext cx="2502176" cy="166573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3F688B-B73D-4559-97FE-8D99A317B4C3}"/>
              </a:ext>
            </a:extLst>
          </p:cNvPr>
          <p:cNvGrpSpPr/>
          <p:nvPr/>
        </p:nvGrpSpPr>
        <p:grpSpPr>
          <a:xfrm>
            <a:off x="1296415" y="3578086"/>
            <a:ext cx="2206507" cy="1739348"/>
            <a:chOff x="1703920" y="3528390"/>
            <a:chExt cx="2206507" cy="173934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B2C1DA-61F2-4E18-969C-EAE7867C4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04044">
              <a:off x="1703920" y="3528390"/>
              <a:ext cx="1228744" cy="173934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05B4642-EE7B-4329-B525-F0FDF926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6394" y="3627782"/>
              <a:ext cx="1274033" cy="1564999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2DE0FAF-2D2F-4BA8-889E-9723587519B0}"/>
              </a:ext>
            </a:extLst>
          </p:cNvPr>
          <p:cNvSpPr txBox="1"/>
          <p:nvPr/>
        </p:nvSpPr>
        <p:spPr>
          <a:xfrm>
            <a:off x="1133061" y="1928190"/>
            <a:ext cx="2464903" cy="123110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Des ressources supports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784693-5C5A-4196-8788-07F6FBE73068}"/>
              </a:ext>
            </a:extLst>
          </p:cNvPr>
          <p:cNvSpPr txBox="1"/>
          <p:nvPr/>
        </p:nvSpPr>
        <p:spPr>
          <a:xfrm>
            <a:off x="4244009" y="2007704"/>
            <a:ext cx="7335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Chaque situation proposée développe une motricité athlétique efficace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399AC1-C75E-4AAA-98EB-9640D61772AE}"/>
              </a:ext>
            </a:extLst>
          </p:cNvPr>
          <p:cNvSpPr txBox="1"/>
          <p:nvPr/>
        </p:nvSpPr>
        <p:spPr>
          <a:xfrm>
            <a:off x="4214191" y="3190461"/>
            <a:ext cx="7573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Une autoévaluation immédiate, une performance individuelle mesurable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45C111-9112-41D8-BA8E-0D6DDF24C53A}"/>
              </a:ext>
            </a:extLst>
          </p:cNvPr>
          <p:cNvSpPr txBox="1"/>
          <p:nvPr/>
        </p:nvSpPr>
        <p:spPr>
          <a:xfrm>
            <a:off x="4204252" y="4472608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Une démarche ludique dans laquelle chacun peut progresser et contribuer au résultat collectif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2860"/>
            <a:ext cx="693420" cy="6835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40033" y="231266"/>
            <a:ext cx="960120" cy="1103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DE0FAF-2D2F-4BA8-889E-9723587519B0}"/>
              </a:ext>
            </a:extLst>
          </p:cNvPr>
          <p:cNvSpPr txBox="1"/>
          <p:nvPr/>
        </p:nvSpPr>
        <p:spPr>
          <a:xfrm>
            <a:off x="1123122" y="288233"/>
            <a:ext cx="9442174" cy="80021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Un défi récré… l’athlé au quotidien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784693-5C5A-4196-8788-07F6FBE73068}"/>
              </a:ext>
            </a:extLst>
          </p:cNvPr>
          <p:cNvSpPr txBox="1"/>
          <p:nvPr/>
        </p:nvSpPr>
        <p:spPr>
          <a:xfrm>
            <a:off x="5446644" y="1620078"/>
            <a:ext cx="6142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 dispositif AVANT, PENDANT, APRES la rencontre.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399AC1-C75E-4AAA-98EB-9640D61772AE}"/>
              </a:ext>
            </a:extLst>
          </p:cNvPr>
          <p:cNvSpPr txBox="1"/>
          <p:nvPr/>
        </p:nvSpPr>
        <p:spPr>
          <a:xfrm>
            <a:off x="5516217" y="3250095"/>
            <a:ext cx="623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Offrir un défi à une autre association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45C111-9112-41D8-BA8E-0D6DDF24C53A}"/>
              </a:ext>
            </a:extLst>
          </p:cNvPr>
          <p:cNvSpPr txBox="1"/>
          <p:nvPr/>
        </p:nvSpPr>
        <p:spPr>
          <a:xfrm>
            <a:off x="5546034" y="3796748"/>
            <a:ext cx="649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Découvrir les autres défis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500EAC-A500-48DB-963F-91EF235C6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79" y="1236692"/>
            <a:ext cx="3897738" cy="55119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CA03379-C59D-42A2-9297-88D7E4584EB6}"/>
              </a:ext>
            </a:extLst>
          </p:cNvPr>
          <p:cNvSpPr txBox="1"/>
          <p:nvPr/>
        </p:nvSpPr>
        <p:spPr>
          <a:xfrm>
            <a:off x="5595730" y="2643809"/>
            <a:ext cx="298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 possibles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DB0D52-3A8F-4DC8-8EB0-714E5BE24404}"/>
              </a:ext>
            </a:extLst>
          </p:cNvPr>
          <p:cNvSpPr txBox="1"/>
          <p:nvPr/>
        </p:nvSpPr>
        <p:spPr>
          <a:xfrm>
            <a:off x="5682185" y="5226247"/>
            <a:ext cx="6117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La boîte à défis : sur le site USEP</a:t>
            </a:r>
          </a:p>
          <a:p>
            <a:r>
              <a:rPr lang="fr-FR" sz="3200" dirty="0">
                <a:solidFill>
                  <a:srgbClr val="0070C0"/>
                </a:solidFill>
              </a:rPr>
              <a:t>defirecre@laligue-usep.org</a:t>
            </a:r>
          </a:p>
        </p:txBody>
      </p:sp>
    </p:spTree>
    <p:extLst>
      <p:ext uri="{BB962C8B-B14F-4D97-AF65-F5344CB8AC3E}">
        <p14:creationId xmlns:p14="http://schemas.microsoft.com/office/powerpoint/2010/main" val="42913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252035-55CA-6644-880D-7B247B99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A697581-8795-46EA-929A-7F5A3CC2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785" y="1762039"/>
            <a:ext cx="6608561" cy="333392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algn="ctr">
            <a:solidFill>
              <a:srgbClr val="5B9B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Bauhaus" pitchFamily="2" charset="0"/>
              </a:rPr>
              <a:t>CHIFFRES :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 14 départements (≠ 11 en 2018)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fr-FR" altLang="fr-FR" sz="2400" dirty="0">
                <a:solidFill>
                  <a:srgbClr val="000000"/>
                </a:solidFill>
                <a:latin typeface="Bauhaus" pitchFamily="2" charset="0"/>
                <a:sym typeface="Wingdings" panose="05000000000000000000" pitchFamily="2" charset="2"/>
              </a:rPr>
              <a:t> </a:t>
            </a: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8 régions (≠ 6 en 2018)</a:t>
            </a:r>
            <a:endParaRPr lang="fr-FR" altLang="fr-FR" sz="2400" dirty="0">
              <a:latin typeface="Bauhaus" pitchFamily="2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fr-FR" altLang="fr-FR" sz="2400" dirty="0">
                <a:latin typeface="Bauhaus" pitchFamily="2" charset="0"/>
                <a:sym typeface="Wingdings" panose="05000000000000000000" pitchFamily="2" charset="2"/>
              </a:rPr>
              <a:t> </a:t>
            </a: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Nombre de classes :  48 classes (≠ 20 en 2018)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 Représentant 1153 participants (≠ 422 en 2018)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DC317F-BB91-4222-B474-240C074FCF81}"/>
              </a:ext>
            </a:extLst>
          </p:cNvPr>
          <p:cNvSpPr txBox="1"/>
          <p:nvPr/>
        </p:nvSpPr>
        <p:spPr>
          <a:xfrm>
            <a:off x="1931437" y="541176"/>
            <a:ext cx="830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2DA7DA"/>
                </a:solidFill>
              </a:rPr>
              <a:t>MONDI@L</a:t>
            </a:r>
            <a:r>
              <a:rPr lang="fr-FR" sz="3600" dirty="0"/>
              <a:t>-</a:t>
            </a:r>
            <a:r>
              <a:rPr lang="fr-FR" sz="3600" dirty="0">
                <a:solidFill>
                  <a:srgbClr val="00B0F0"/>
                </a:solidFill>
              </a:rPr>
              <a:t>U</a:t>
            </a:r>
            <a:r>
              <a:rPr lang="fr-FR" sz="3600" dirty="0">
                <a:solidFill>
                  <a:srgbClr val="FFC000"/>
                </a:solidFill>
              </a:rPr>
              <a:t>S</a:t>
            </a:r>
            <a:r>
              <a:rPr lang="fr-FR" sz="3600" dirty="0">
                <a:solidFill>
                  <a:srgbClr val="FF0000"/>
                </a:solidFill>
              </a:rPr>
              <a:t>E</a:t>
            </a:r>
            <a:r>
              <a:rPr lang="fr-FR" sz="3600" dirty="0">
                <a:solidFill>
                  <a:srgbClr val="9FC76E"/>
                </a:solidFill>
              </a:rPr>
              <a:t>P </a:t>
            </a:r>
            <a:r>
              <a:rPr lang="fr-FR" sz="3600" dirty="0"/>
              <a:t>2019</a:t>
            </a:r>
          </a:p>
        </p:txBody>
      </p:sp>
      <p:pic>
        <p:nvPicPr>
          <p:cNvPr id="14" name="Espace réservé du contenu 5">
            <a:extLst>
              <a:ext uri="{FF2B5EF4-FFF2-40B4-BE49-F238E27FC236}">
                <a16:creationId xmlns:a16="http://schemas.microsoft.com/office/drawing/2014/main" id="{1A0C133B-C268-4615-A4A2-849A807804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3939" y="185934"/>
            <a:ext cx="1670701" cy="1337371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8D3263-214E-4085-A790-37E3CD3C4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25" y="1225146"/>
            <a:ext cx="4410329" cy="490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9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4683EF4-687F-48E9-8BE7-0187A22A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20001"/>
          <a:stretch/>
        </p:blipFill>
        <p:spPr>
          <a:xfrm>
            <a:off x="1526026" y="1523305"/>
            <a:ext cx="9139947" cy="437850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6C4974-C3DF-A842-B0A6-07C159D8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3F0F8A-4A42-4CDA-A834-5FA22F9B5586}"/>
              </a:ext>
            </a:extLst>
          </p:cNvPr>
          <p:cNvSpPr txBox="1"/>
          <p:nvPr/>
        </p:nvSpPr>
        <p:spPr>
          <a:xfrm>
            <a:off x="1931437" y="541176"/>
            <a:ext cx="830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2DA7DA"/>
                </a:solidFill>
              </a:rPr>
              <a:t>MONDI@L</a:t>
            </a:r>
            <a:r>
              <a:rPr lang="fr-FR" sz="3600" dirty="0"/>
              <a:t>-</a:t>
            </a:r>
            <a:r>
              <a:rPr lang="fr-FR" sz="3600" dirty="0">
                <a:solidFill>
                  <a:srgbClr val="00B0F0"/>
                </a:solidFill>
              </a:rPr>
              <a:t>U</a:t>
            </a:r>
            <a:r>
              <a:rPr lang="fr-FR" sz="3600" dirty="0">
                <a:solidFill>
                  <a:srgbClr val="FFC000"/>
                </a:solidFill>
              </a:rPr>
              <a:t>S</a:t>
            </a:r>
            <a:r>
              <a:rPr lang="fr-FR" sz="3600" dirty="0">
                <a:solidFill>
                  <a:srgbClr val="FF0000"/>
                </a:solidFill>
              </a:rPr>
              <a:t>E</a:t>
            </a:r>
            <a:r>
              <a:rPr lang="fr-FR" sz="3600" dirty="0">
                <a:solidFill>
                  <a:srgbClr val="9FC76E"/>
                </a:solidFill>
              </a:rPr>
              <a:t>P </a:t>
            </a:r>
            <a:r>
              <a:rPr lang="fr-FR" sz="3600" dirty="0"/>
              <a:t>2019</a:t>
            </a:r>
          </a:p>
        </p:txBody>
      </p:sp>
      <p:pic>
        <p:nvPicPr>
          <p:cNvPr id="30" name="Espace réservé du contenu 5">
            <a:extLst>
              <a:ext uri="{FF2B5EF4-FFF2-40B4-BE49-F238E27FC236}">
                <a16:creationId xmlns:a16="http://schemas.microsoft.com/office/drawing/2014/main" id="{6C5D64F4-3192-4E2D-86B1-E31D8FADA71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63939" y="185934"/>
            <a:ext cx="1670701" cy="13373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564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715630" y="2312335"/>
            <a:ext cx="4691406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92D050"/>
                </a:solidFill>
              </a:rPr>
              <a:t>Le livret de l’enfant</a:t>
            </a:r>
            <a:br>
              <a:rPr lang="fr-FR" dirty="0">
                <a:solidFill>
                  <a:srgbClr val="92D050"/>
                </a:solidFill>
              </a:rPr>
            </a:br>
            <a:r>
              <a:rPr lang="fr-FR" dirty="0">
                <a:solidFill>
                  <a:srgbClr val="92D050"/>
                </a:solidFill>
              </a:rPr>
              <a:t>- P’tit tour -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866616" y="6199451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Serge BILLET – Elu en charge du P’tit tour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Nathalie BARBOUNIS – Adjointe en charge du P’tit Tour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3FE307-3A83-4517-B758-2B8A3CE04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89" y="301658"/>
            <a:ext cx="4439213" cy="6278052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72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4235" y="185888"/>
            <a:ext cx="7679821" cy="1325563"/>
          </a:xfrm>
        </p:spPr>
        <p:txBody>
          <a:bodyPr>
            <a:normAutofit/>
          </a:bodyPr>
          <a:lstStyle/>
          <a:p>
            <a:r>
              <a:rPr lang="fr-FR" dirty="0"/>
              <a:t>Le livret de l’enfant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7119" y="1238275"/>
            <a:ext cx="6447163" cy="10532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Une entrée par cycle : 1  -  2  - 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Des fiches par thématique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1E8A91-525E-46A6-8AF1-73103F0E6B10}"/>
              </a:ext>
            </a:extLst>
          </p:cNvPr>
          <p:cNvSpPr txBox="1"/>
          <p:nvPr/>
        </p:nvSpPr>
        <p:spPr>
          <a:xfrm>
            <a:off x="2537379" y="3037569"/>
            <a:ext cx="4741683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Autour du vélo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E06FBF-026B-4C99-94CE-51A01DA4672A}"/>
              </a:ext>
            </a:extLst>
          </p:cNvPr>
          <p:cNvSpPr txBox="1"/>
          <p:nvPr/>
        </p:nvSpPr>
        <p:spPr>
          <a:xfrm>
            <a:off x="1801785" y="2389508"/>
            <a:ext cx="4741683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Entrer dans le projet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2263D0-C353-4BD7-8A97-B40930703066}"/>
              </a:ext>
            </a:extLst>
          </p:cNvPr>
          <p:cNvSpPr txBox="1"/>
          <p:nvPr/>
        </p:nvSpPr>
        <p:spPr>
          <a:xfrm>
            <a:off x="3259414" y="3681910"/>
            <a:ext cx="474168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 sécurité routière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4AD014-9C27-4678-856D-E5D1A52C35A4}"/>
              </a:ext>
            </a:extLst>
          </p:cNvPr>
          <p:cNvSpPr txBox="1"/>
          <p:nvPr/>
        </p:nvSpPr>
        <p:spPr>
          <a:xfrm>
            <a:off x="4038600" y="4374789"/>
            <a:ext cx="474168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La santé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38FFE4-49BF-4364-8A61-1B3E9FDE7445}"/>
              </a:ext>
            </a:extLst>
          </p:cNvPr>
          <p:cNvSpPr txBox="1"/>
          <p:nvPr/>
        </p:nvSpPr>
        <p:spPr>
          <a:xfrm>
            <a:off x="4749236" y="5044148"/>
            <a:ext cx="474168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L’environnement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305E52-6B00-4606-A430-E607A3CC1D97}"/>
              </a:ext>
            </a:extLst>
          </p:cNvPr>
          <p:cNvSpPr txBox="1"/>
          <p:nvPr/>
        </p:nvSpPr>
        <p:spPr>
          <a:xfrm>
            <a:off x="5413440" y="5686991"/>
            <a:ext cx="4741683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Faire le point…</a:t>
            </a:r>
          </a:p>
        </p:txBody>
      </p:sp>
    </p:spTree>
    <p:extLst>
      <p:ext uri="{BB962C8B-B14F-4D97-AF65-F5344CB8AC3E}">
        <p14:creationId xmlns:p14="http://schemas.microsoft.com/office/powerpoint/2010/main" val="2874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17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4900512-2CFC-41EB-B851-7B6326B8F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1" y="136525"/>
            <a:ext cx="7724806" cy="546299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9431BA-D9CA-4B50-B676-14B040B85F47}"/>
              </a:ext>
            </a:extLst>
          </p:cNvPr>
          <p:cNvSpPr txBox="1"/>
          <p:nvPr/>
        </p:nvSpPr>
        <p:spPr>
          <a:xfrm>
            <a:off x="2273431" y="6003352"/>
            <a:ext cx="153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Cycle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4B95EB-65FA-4748-B12C-FBC97C506B50}"/>
              </a:ext>
            </a:extLst>
          </p:cNvPr>
          <p:cNvSpPr txBox="1"/>
          <p:nvPr/>
        </p:nvSpPr>
        <p:spPr>
          <a:xfrm>
            <a:off x="6400243" y="6291451"/>
            <a:ext cx="8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Cycle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6F1735-FE28-4E6F-BE66-49190D8FC9E4}"/>
              </a:ext>
            </a:extLst>
          </p:cNvPr>
          <p:cNvSpPr txBox="1"/>
          <p:nvPr/>
        </p:nvSpPr>
        <p:spPr>
          <a:xfrm>
            <a:off x="9661086" y="1133640"/>
            <a:ext cx="104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Cycle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41130B-BFD0-476B-8A31-635E97EB1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40" y="572558"/>
            <a:ext cx="4029635" cy="5698564"/>
          </a:xfrm>
          <a:prstGeom prst="rect">
            <a:avLst/>
          </a:prstGeom>
          <a:ln w="28575">
            <a:solidFill>
              <a:srgbClr val="EB933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C13194-41C0-4D12-BEDB-5656DF499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43" y="1609038"/>
            <a:ext cx="3646959" cy="516128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47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22F295A-B3AD-4BD3-883F-B81E3A5C6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144">
            <a:off x="1654176" y="607001"/>
            <a:ext cx="3758922" cy="531627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C73663-5036-4F5F-B0E5-B668F65BE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473">
            <a:off x="5233476" y="467622"/>
            <a:ext cx="3869339" cy="5471815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45E14C-1647-4D68-9166-63FF9321A968}"/>
              </a:ext>
            </a:extLst>
          </p:cNvPr>
          <p:cNvSpPr txBox="1"/>
          <p:nvPr/>
        </p:nvSpPr>
        <p:spPr>
          <a:xfrm>
            <a:off x="9031266" y="3922456"/>
            <a:ext cx="303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Insertion de</a:t>
            </a:r>
          </a:p>
          <a:p>
            <a:pPr algn="ctr"/>
            <a:r>
              <a:rPr lang="fr-FR" sz="2400" dirty="0"/>
              <a:t>2 animations issues de l’application</a:t>
            </a:r>
          </a:p>
        </p:txBody>
      </p:sp>
      <p:sp>
        <p:nvSpPr>
          <p:cNvPr id="2" name="Triangle isocèle 1">
            <a:hlinkClick r:id="rId5"/>
            <a:extLst>
              <a:ext uri="{FF2B5EF4-FFF2-40B4-BE49-F238E27FC236}">
                <a16:creationId xmlns:a16="http://schemas.microsoft.com/office/drawing/2014/main" id="{044D2B50-E07D-4DD8-ADF0-A323FD26F9B6}"/>
              </a:ext>
            </a:extLst>
          </p:cNvPr>
          <p:cNvSpPr/>
          <p:nvPr/>
        </p:nvSpPr>
        <p:spPr>
          <a:xfrm rot="5400000">
            <a:off x="10736197" y="5504075"/>
            <a:ext cx="640080" cy="48768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3971BAC-F841-43E4-A103-4F42E7616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050" y="5510954"/>
            <a:ext cx="904050" cy="51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F45E04-DC96-46A8-AEDA-BAEA21ABEE23}"/>
              </a:ext>
            </a:extLst>
          </p:cNvPr>
          <p:cNvSpPr/>
          <p:nvPr/>
        </p:nvSpPr>
        <p:spPr>
          <a:xfrm>
            <a:off x="9544833" y="5273458"/>
            <a:ext cx="1816274" cy="951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E680FE0-16D8-4DED-BCF0-51EC2085B3C1}"/>
              </a:ext>
            </a:extLst>
          </p:cNvPr>
          <p:cNvSpPr txBox="1"/>
          <p:nvPr/>
        </p:nvSpPr>
        <p:spPr>
          <a:xfrm>
            <a:off x="6668856" y="1853156"/>
            <a:ext cx="4629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2DA7DA"/>
                </a:solidFill>
              </a:rPr>
              <a:t>UN OUTIL pour vérifier l’état de son vélo avant la sortie.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6AAF9D-7960-45AE-B568-56721C1B8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62" y="212942"/>
            <a:ext cx="4507262" cy="636948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BC4EF6-BB5B-459A-87A8-459027E96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805" y="4076381"/>
            <a:ext cx="3196641" cy="12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6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1709739"/>
            <a:ext cx="10392230" cy="908416"/>
          </a:xfrm>
        </p:spPr>
        <p:txBody>
          <a:bodyPr>
            <a:normAutofit/>
          </a:bodyPr>
          <a:lstStyle/>
          <a:p>
            <a:r>
              <a:rPr lang="fr-FR" dirty="0"/>
              <a:t>vie sportive – vie associative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3761561"/>
            <a:ext cx="10392230" cy="1500187"/>
          </a:xfrm>
        </p:spPr>
        <p:txBody>
          <a:bodyPr>
            <a:normAutofit fontScale="77500" lnSpcReduction="2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Christian BOUTRON, Vice-Président 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Nathalie BARBOUNIS et Hervé RICHARD, adjoints direction nationale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Serge BILLET, élu national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7BB7D941-2BC5-254E-A330-32CDAD55C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E680FE0-16D8-4DED-BCF0-51EC2085B3C1}"/>
              </a:ext>
            </a:extLst>
          </p:cNvPr>
          <p:cNvSpPr txBox="1"/>
          <p:nvPr/>
        </p:nvSpPr>
        <p:spPr>
          <a:xfrm>
            <a:off x="7386320" y="3634492"/>
            <a:ext cx="3616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/>
              <a:t>Les objectifs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Les préconisations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Les prolongements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Les réponses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C793C2-0C1E-4E96-B7CC-A2D512813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3246">
            <a:off x="1463067" y="523268"/>
            <a:ext cx="3278260" cy="4633217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E53046-8215-4CB4-B346-48D74302C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269">
            <a:off x="3870179" y="2494108"/>
            <a:ext cx="2770611" cy="3918273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F63A64-BE84-40D5-A81C-41D493B2C6F8}"/>
              </a:ext>
            </a:extLst>
          </p:cNvPr>
          <p:cNvSpPr txBox="1"/>
          <p:nvPr/>
        </p:nvSpPr>
        <p:spPr>
          <a:xfrm>
            <a:off x="4856480" y="1407626"/>
            <a:ext cx="70686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 dossier d’accompagnement pour l’ADULTE qui reprend chaque fiche pour préciser :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8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046CCA2-81EB-4C2D-9281-723AF3DAC4B0}"/>
              </a:ext>
            </a:extLst>
          </p:cNvPr>
          <p:cNvSpPr txBox="1"/>
          <p:nvPr/>
        </p:nvSpPr>
        <p:spPr>
          <a:xfrm>
            <a:off x="1190618" y="1272489"/>
            <a:ext cx="7427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Remerciements </a:t>
            </a:r>
          </a:p>
          <a:p>
            <a:r>
              <a:rPr lang="fr-FR" sz="3200" b="1" dirty="0">
                <a:solidFill>
                  <a:srgbClr val="0070C0"/>
                </a:solidFill>
              </a:rPr>
              <a:t>aux membres du GT « P’tit Tour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25D18E-177F-4D26-9050-FBB890658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6" y="162838"/>
            <a:ext cx="3280991" cy="34133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D30FF00-29F5-47F4-AE5D-66DC359DB6BB}"/>
              </a:ext>
            </a:extLst>
          </p:cNvPr>
          <p:cNvSpPr txBox="1"/>
          <p:nvPr/>
        </p:nvSpPr>
        <p:spPr>
          <a:xfrm>
            <a:off x="1440493" y="3670126"/>
            <a:ext cx="75406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70C0"/>
                </a:solidFill>
              </a:rPr>
              <a:t>Guillaume BERTRAND, USEP 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70C0"/>
                </a:solidFill>
              </a:rPr>
              <a:t>Caroline BUREL, USEP 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70C0"/>
                </a:solidFill>
              </a:rPr>
              <a:t>Julien ROUSSEL, USEP 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668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046CCA2-81EB-4C2D-9281-723AF3DAC4B0}"/>
              </a:ext>
            </a:extLst>
          </p:cNvPr>
          <p:cNvSpPr txBox="1"/>
          <p:nvPr/>
        </p:nvSpPr>
        <p:spPr>
          <a:xfrm>
            <a:off x="1102936" y="320511"/>
            <a:ext cx="9209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SAVOIR ROULER à VELO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136F0D-2911-42B1-9786-6D79A77DCA2E}"/>
              </a:ext>
            </a:extLst>
          </p:cNvPr>
          <p:cNvSpPr txBox="1"/>
          <p:nvPr/>
        </p:nvSpPr>
        <p:spPr>
          <a:xfrm>
            <a:off x="1091377" y="3831999"/>
            <a:ext cx="11238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EB9330"/>
                </a:solidFill>
              </a:rPr>
              <a:t>Je sais rouler à vélo : circuler en autonomie sur la voie publique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397518-115B-42AF-9F61-215A8DE28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12" y="4647156"/>
            <a:ext cx="3930388" cy="22108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333EA1-8F31-4695-9B2B-66656EF1C78D}"/>
              </a:ext>
            </a:extLst>
          </p:cNvPr>
          <p:cNvSpPr txBox="1"/>
          <p:nvPr/>
        </p:nvSpPr>
        <p:spPr>
          <a:xfrm>
            <a:off x="1152394" y="1315234"/>
            <a:ext cx="10359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prstClr val="black"/>
                </a:solidFill>
              </a:rPr>
              <a:t>Attestation délivrée à l’issue de l’acquisition des 3 blocs :      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85D49A-35DA-4705-9DA5-80E59F6A9FA8}"/>
              </a:ext>
            </a:extLst>
          </p:cNvPr>
          <p:cNvSpPr txBox="1"/>
          <p:nvPr/>
        </p:nvSpPr>
        <p:spPr>
          <a:xfrm>
            <a:off x="1127343" y="2455102"/>
            <a:ext cx="10659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lvl="0" indent="-352425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0070C0"/>
                </a:solidFill>
              </a:rPr>
              <a:t>Je sais pédaler : maîtriser les fondamentaux du vélo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10CD32-4D03-4486-9F30-D88B2717C3AA}"/>
              </a:ext>
            </a:extLst>
          </p:cNvPr>
          <p:cNvSpPr txBox="1"/>
          <p:nvPr/>
        </p:nvSpPr>
        <p:spPr>
          <a:xfrm>
            <a:off x="1089764" y="3131507"/>
            <a:ext cx="10747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lvl="0" indent="-352425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9FC76E"/>
                </a:solidFill>
              </a:rPr>
              <a:t>Je sais circuler : découvrir la mobilité à vélo en milieu sécurisé</a:t>
            </a:r>
          </a:p>
        </p:txBody>
      </p:sp>
    </p:spTree>
    <p:extLst>
      <p:ext uri="{BB962C8B-B14F-4D97-AF65-F5344CB8AC3E}">
        <p14:creationId xmlns:p14="http://schemas.microsoft.com/office/powerpoint/2010/main" val="15679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046CCA2-81EB-4C2D-9281-723AF3DAC4B0}"/>
              </a:ext>
            </a:extLst>
          </p:cNvPr>
          <p:cNvSpPr txBox="1"/>
          <p:nvPr/>
        </p:nvSpPr>
        <p:spPr>
          <a:xfrm>
            <a:off x="1102936" y="320511"/>
            <a:ext cx="920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/>
              <a:t>Les compétences des 3 blocs du SAVOIR ROULER à VELO</a:t>
            </a:r>
            <a:endParaRPr lang="fr-FR" sz="28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495B5-8752-49F1-9963-FF1FE0465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38">
            <a:off x="1763336" y="1214568"/>
            <a:ext cx="3296344" cy="46603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D8B5D5-29DA-49E8-AADC-C4830F6DE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10" y="1002007"/>
            <a:ext cx="3602780" cy="509486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338700-427B-4089-B957-36B18B311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715">
            <a:off x="7051598" y="1345473"/>
            <a:ext cx="3454738" cy="48855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D4E8A3-65C8-42F7-AFD7-07F97818EEE6}"/>
              </a:ext>
            </a:extLst>
          </p:cNvPr>
          <p:cNvSpPr txBox="1"/>
          <p:nvPr/>
        </p:nvSpPr>
        <p:spPr>
          <a:xfrm>
            <a:off x="2693096" y="6300592"/>
            <a:ext cx="605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FC76E"/>
                </a:solidFill>
              </a:rPr>
              <a:t>Livret de l’enfant – P’tit Tour</a:t>
            </a:r>
          </a:p>
        </p:txBody>
      </p:sp>
    </p:spTree>
    <p:extLst>
      <p:ext uri="{BB962C8B-B14F-4D97-AF65-F5344CB8AC3E}">
        <p14:creationId xmlns:p14="http://schemas.microsoft.com/office/powerpoint/2010/main" val="35783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B6FE9C5-BD87-4BA4-B461-A8B7275B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6" y="144049"/>
            <a:ext cx="10972800" cy="65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7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F9A4D36-F685-467E-A40F-DB84366C20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0" y="0"/>
            <a:ext cx="11152340" cy="55774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42487A-8B2C-4621-9C40-A0F900099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08" y="1407645"/>
            <a:ext cx="10262992" cy="51326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51078E-40DE-4F99-9DCA-EE8F2C0C0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16" y="2767052"/>
            <a:ext cx="7419583" cy="371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740124-D22B-46D8-BDA5-A3CE3E95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26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3C3DE7-36DF-439B-9D93-E8169854C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2" y="2505205"/>
            <a:ext cx="10877590" cy="41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7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866616" y="6262082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Michel DERUET – Elu en charge de l’opération nationale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Nathalie BARBOUNIS – Adjointe en charge de l’opération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E19AD6-EEBC-4855-B6F8-95C02A96F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4" y="0"/>
            <a:ext cx="4847728" cy="68544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5945252" y="2214880"/>
            <a:ext cx="602487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</a:rPr>
              <a:t>Document pédagogique partenarial</a:t>
            </a:r>
          </a:p>
          <a:p>
            <a:pPr algn="ctr"/>
            <a:r>
              <a:rPr lang="fr-FR" sz="2800" dirty="0">
                <a:solidFill>
                  <a:srgbClr val="0070C0"/>
                </a:solidFill>
              </a:rPr>
              <a:t>support de </a:t>
            </a:r>
          </a:p>
          <a:p>
            <a:pPr algn="ctr"/>
            <a:r>
              <a:rPr lang="fr-FR" sz="2800" dirty="0">
                <a:solidFill>
                  <a:srgbClr val="0070C0"/>
                </a:solidFill>
              </a:rPr>
              <a:t>l’action nationale </a:t>
            </a:r>
          </a:p>
          <a:p>
            <a:pPr algn="ctr"/>
            <a:r>
              <a:rPr lang="fr-FR" sz="4000" b="1" dirty="0">
                <a:solidFill>
                  <a:srgbClr val="0070C0"/>
                </a:solidFill>
              </a:rPr>
              <a:t>USEP’ATHLON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798840-6510-4585-A873-32DF2CF61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710" y="233457"/>
            <a:ext cx="1270584" cy="13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0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1503680" y="230793"/>
            <a:ext cx="872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Des situations de découverte au C2 et au C3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0120D7-6656-4AB0-82B3-9AD8C779E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556">
            <a:off x="1801232" y="2074490"/>
            <a:ext cx="3003478" cy="42467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CC5E68-5548-4495-91DD-B03C8FE044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046">
            <a:off x="3563377" y="1548095"/>
            <a:ext cx="3224942" cy="45598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E29D61-632C-4967-8445-7B62B39BD9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12" y="1165878"/>
            <a:ext cx="3329368" cy="47075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23527C-99E8-4237-9AF8-24CC95CAD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12">
            <a:off x="7498661" y="1394377"/>
            <a:ext cx="3235835" cy="45752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1C9CAA-F594-44FF-89A6-9AF2476DFACD}"/>
              </a:ext>
            </a:extLst>
          </p:cNvPr>
          <p:cNvSpPr txBox="1"/>
          <p:nvPr/>
        </p:nvSpPr>
        <p:spPr>
          <a:xfrm>
            <a:off x="1547344" y="772275"/>
            <a:ext cx="3237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Bike and Run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447203-8B46-4DAD-A334-0BD70228E96D}"/>
              </a:ext>
            </a:extLst>
          </p:cNvPr>
          <p:cNvSpPr txBox="1"/>
          <p:nvPr/>
        </p:nvSpPr>
        <p:spPr>
          <a:xfrm>
            <a:off x="1547809" y="1222565"/>
            <a:ext cx="21077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  Duathlon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4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1040899" y="615138"/>
            <a:ext cx="101701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16 situations d’apprentissage du vélo </a:t>
            </a:r>
            <a:r>
              <a:rPr lang="fr-FR" sz="2000" b="1" dirty="0">
                <a:solidFill>
                  <a:srgbClr val="0070C0"/>
                </a:solidFill>
              </a:rPr>
              <a:t>qui visent les compétences :</a:t>
            </a:r>
          </a:p>
          <a:p>
            <a:endParaRPr lang="fr-FR" sz="2000" b="1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S’équiper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Guider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Se propulser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S’équilibrer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Maintenir une trajectoire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Freiner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Changer de mode de locomotion (C3)</a:t>
            </a:r>
          </a:p>
          <a:p>
            <a:endParaRPr lang="fr-FR" sz="28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Chacune avec 3 niveaux de difficulté</a:t>
            </a:r>
          </a:p>
          <a:p>
            <a:endParaRPr lang="fr-FR" sz="28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Des situations pour se préparer et/ou 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</a:t>
            </a:r>
            <a:r>
              <a:rPr lang="fr-FR" sz="2800" b="1">
                <a:solidFill>
                  <a:srgbClr val="0070C0"/>
                </a:solidFill>
              </a:rPr>
              <a:t>es </a:t>
            </a:r>
            <a:r>
              <a:rPr lang="fr-FR" sz="2800" b="1" dirty="0">
                <a:solidFill>
                  <a:srgbClr val="0070C0"/>
                </a:solidFill>
              </a:rPr>
              <a:t>ateliers sur la rencontre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22D86F-184E-4DFB-ABFD-8A450422D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62" y="1402336"/>
            <a:ext cx="1791599" cy="2533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79DC1E-6EE8-4EC2-85B1-F3334547F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16" y="4125038"/>
            <a:ext cx="1839121" cy="26004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356D9EF-0D3D-40E8-9DB1-72533AB84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77" y="1402336"/>
            <a:ext cx="1791599" cy="2533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3ADABC8-9546-46F5-AB4D-20D93CE6B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197" y="4026790"/>
            <a:ext cx="1839121" cy="26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Pour 2019-2020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673CE32-6F39-124D-B9E3-5415D5618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Christian BOUTRON - USEP nationale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997750" y="1772461"/>
            <a:ext cx="10938012" cy="4203035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2DA7D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rgbClr val="9FC7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uhaus" pitchFamily="2" charset="0"/>
              <a:buChar char="-"/>
              <a:defRPr sz="1800" kern="1200">
                <a:solidFill>
                  <a:srgbClr val="D0474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distinguera:</a:t>
            </a:r>
          </a:p>
          <a:p>
            <a:pPr marL="0" indent="0">
              <a:buFontTx/>
              <a:buNone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fr-FR" sz="3600" dirty="0">
                <a:solidFill>
                  <a:srgbClr val="00B050"/>
                </a:solidFill>
              </a:rPr>
              <a:t>Les </a:t>
            </a:r>
            <a:r>
              <a:rPr lang="fr-FR" sz="3600" b="1" dirty="0">
                <a:solidFill>
                  <a:srgbClr val="00B050"/>
                </a:solidFill>
              </a:rPr>
              <a:t>5</a:t>
            </a:r>
            <a:r>
              <a:rPr lang="fr-FR" sz="3600" dirty="0">
                <a:solidFill>
                  <a:srgbClr val="00B050"/>
                </a:solidFill>
              </a:rPr>
              <a:t> </a:t>
            </a:r>
            <a:r>
              <a:rPr lang="fr-FR" sz="3600" b="1" dirty="0">
                <a:solidFill>
                  <a:srgbClr val="00B050"/>
                </a:solidFill>
              </a:rPr>
              <a:t>OPERATIONS NATIONALES USEP</a:t>
            </a:r>
          </a:p>
          <a:p>
            <a:pPr marL="742950" indent="-742950">
              <a:buFont typeface="+mj-lt"/>
              <a:buAutoNum type="arabicPeriod"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fr-FR" sz="3600" dirty="0">
                <a:solidFill>
                  <a:srgbClr val="00B0F0"/>
                </a:solidFill>
              </a:rPr>
              <a:t>Les </a:t>
            </a:r>
            <a:r>
              <a:rPr lang="fr-FR" sz="3600" b="1" dirty="0">
                <a:solidFill>
                  <a:srgbClr val="00B0F0"/>
                </a:solidFill>
              </a:rPr>
              <a:t>7</a:t>
            </a:r>
            <a:r>
              <a:rPr lang="fr-FR" sz="3600" dirty="0">
                <a:solidFill>
                  <a:srgbClr val="00B0F0"/>
                </a:solidFill>
              </a:rPr>
              <a:t> </a:t>
            </a:r>
            <a:r>
              <a:rPr lang="fr-FR" sz="3600" b="1" dirty="0">
                <a:solidFill>
                  <a:srgbClr val="00B0F0"/>
                </a:solidFill>
              </a:rPr>
              <a:t>ACTIONS PARTENARIALES </a:t>
            </a:r>
            <a:r>
              <a:rPr lang="fr-FR" sz="3600" dirty="0">
                <a:solidFill>
                  <a:srgbClr val="00B0F0"/>
                </a:solidFill>
              </a:rPr>
              <a:t>au choix</a:t>
            </a:r>
          </a:p>
          <a:p>
            <a:pPr marL="742950" indent="-742950">
              <a:buFont typeface="+mj-lt"/>
              <a:buAutoNum type="arabicPeriod"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fr-FR" sz="3600" dirty="0">
                <a:solidFill>
                  <a:srgbClr val="FFC000"/>
                </a:solidFill>
              </a:rPr>
              <a:t>Les autres actions partenariales</a:t>
            </a:r>
          </a:p>
          <a:p>
            <a:pPr marL="0" indent="0">
              <a:buFontTx/>
              <a:buNone/>
            </a:pP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6260662" y="2399077"/>
            <a:ext cx="5453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Une situation finale au C3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0070C0"/>
                </a:solidFill>
              </a:rPr>
              <a:t>Triathlon</a:t>
            </a:r>
            <a:endParaRPr lang="fr-FR" sz="4000" b="1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4FCC68-E9DC-413A-9006-5BBA36FBA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1" y="228882"/>
            <a:ext cx="4671999" cy="66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4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1604934" y="293896"/>
            <a:ext cx="872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Des outils pour la rencontre sportive associative USEP</a:t>
            </a:r>
          </a:p>
          <a:p>
            <a:endParaRPr lang="fr-FR" sz="2800" b="1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CD2766-12C0-4684-99FE-621B4E4A0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32969"/>
            <a:ext cx="2684893" cy="37966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F35D4F-1B01-40CD-AC7A-33801398A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75" y="2727960"/>
            <a:ext cx="2674598" cy="3782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3851B9-884A-4904-8833-A20C6A947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2710944"/>
            <a:ext cx="2662859" cy="37660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16A68B-3B26-429E-8842-9313DC4EA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2726185"/>
            <a:ext cx="2636520" cy="37278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168535-17D3-43EB-A29B-C887300678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2731694"/>
            <a:ext cx="2713265" cy="383674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E1E3991-1867-4B59-B634-0A55823D7B13}"/>
              </a:ext>
            </a:extLst>
          </p:cNvPr>
          <p:cNvSpPr txBox="1"/>
          <p:nvPr/>
        </p:nvSpPr>
        <p:spPr>
          <a:xfrm>
            <a:off x="1871332" y="812473"/>
            <a:ext cx="6591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rgbClr val="0070C0"/>
                </a:solidFill>
              </a:rPr>
              <a:t>Les rôles sociaux dans l’activité</a:t>
            </a:r>
          </a:p>
          <a:p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B8625D-D4FC-4A6A-80EF-53F2D40C0C0A}"/>
              </a:ext>
            </a:extLst>
          </p:cNvPr>
          <p:cNvSpPr txBox="1"/>
          <p:nvPr/>
        </p:nvSpPr>
        <p:spPr>
          <a:xfrm>
            <a:off x="1871332" y="1181518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rgbClr val="0070C0"/>
                </a:solidFill>
              </a:rPr>
              <a:t>La sécurité</a:t>
            </a:r>
            <a:endParaRPr lang="fr-FR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10D9B9-DA13-4025-A18F-1E650B6E737F}"/>
              </a:ext>
            </a:extLst>
          </p:cNvPr>
          <p:cNvSpPr txBox="1"/>
          <p:nvPr/>
        </p:nvSpPr>
        <p:spPr>
          <a:xfrm>
            <a:off x="1871332" y="1609592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rgbClr val="0070C0"/>
                </a:solidFill>
              </a:rPr>
              <a:t>La santé</a:t>
            </a:r>
          </a:p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E2F8BF-B6A2-46C1-9587-5CE37BCDF536}"/>
              </a:ext>
            </a:extLst>
          </p:cNvPr>
          <p:cNvSpPr txBox="1"/>
          <p:nvPr/>
        </p:nvSpPr>
        <p:spPr>
          <a:xfrm>
            <a:off x="1827618" y="2010130"/>
            <a:ext cx="8962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rgbClr val="0070C0"/>
                </a:solidFill>
              </a:rPr>
              <a:t>Une démarche et des outils pour faciliter l’inclusion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0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109A7B-91DD-4B19-8CF4-9E44AA279709}"/>
              </a:ext>
            </a:extLst>
          </p:cNvPr>
          <p:cNvSpPr txBox="1"/>
          <p:nvPr/>
        </p:nvSpPr>
        <p:spPr>
          <a:xfrm>
            <a:off x="1066800" y="2242473"/>
            <a:ext cx="524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Des exemples d’organisation de rencontre dans lesquels les enfants sont tour à </a:t>
            </a:r>
            <a:r>
              <a:rPr lang="fr-FR" sz="2800" b="1">
                <a:solidFill>
                  <a:srgbClr val="0070C0"/>
                </a:solidFill>
              </a:rPr>
              <a:t>tour :</a:t>
            </a:r>
          </a:p>
          <a:p>
            <a:endParaRPr lang="fr-FR" sz="2800" b="1" dirty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Pratiquants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Organisateurs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2800" b="1" dirty="0">
                <a:solidFill>
                  <a:srgbClr val="0070C0"/>
                </a:solidFill>
              </a:rPr>
              <a:t>Spectateurs</a:t>
            </a:r>
            <a:endParaRPr lang="fr-FR" sz="4000" b="1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E42ACD-808E-4D40-A493-41462FBFB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55" y="504646"/>
            <a:ext cx="3319441" cy="46939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D63DFE-16FF-427C-8316-8E02B32D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96" y="1933287"/>
            <a:ext cx="3319731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866616" y="6262082"/>
            <a:ext cx="4114800" cy="365125"/>
          </a:xfrm>
        </p:spPr>
        <p:txBody>
          <a:bodyPr/>
          <a:lstStyle/>
          <a:p>
            <a:r>
              <a:rPr lang="fr-FR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Nathalie BARBOUNIS - DN USEP</a:t>
            </a:r>
            <a:endParaRPr lang="fr-FR" dirty="0">
              <a:solidFill>
                <a:schemeClr val="bg1">
                  <a:lumMod val="50000"/>
                </a:schemeClr>
              </a:solidFill>
              <a:latin typeface="Bauhau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5CD505-9463-46EC-BFBE-6C07777A2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55" y="-91440"/>
            <a:ext cx="484973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2B2714-FB82-4AAD-A67C-A6F4478919F9}"/>
              </a:ext>
            </a:extLst>
          </p:cNvPr>
          <p:cNvSpPr txBox="1"/>
          <p:nvPr/>
        </p:nvSpPr>
        <p:spPr>
          <a:xfrm>
            <a:off x="1468120" y="571188"/>
            <a:ext cx="511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EB9330"/>
                </a:solidFill>
              </a:rPr>
              <a:t>Un outil élaboré par une commission mixte partenariale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98F4CF-6CDF-47C9-9F9A-4E69838E4F9E}"/>
              </a:ext>
            </a:extLst>
          </p:cNvPr>
          <p:cNvSpPr txBox="1"/>
          <p:nvPr/>
        </p:nvSpPr>
        <p:spPr>
          <a:xfrm>
            <a:off x="914400" y="2194560"/>
            <a:ext cx="615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70C0"/>
                </a:solidFill>
              </a:rPr>
              <a:t>Une action nationale partenariale 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</a:rPr>
              <a:t>USEP’ATHLON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25A088-0085-45BA-9EB1-4588B529DFCC}"/>
              </a:ext>
            </a:extLst>
          </p:cNvPr>
          <p:cNvSpPr txBox="1"/>
          <p:nvPr/>
        </p:nvSpPr>
        <p:spPr>
          <a:xfrm>
            <a:off x="1082040" y="4069080"/>
            <a:ext cx="5836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9FC76E"/>
                </a:solidFill>
              </a:rPr>
              <a:t>Enchaînement</a:t>
            </a:r>
          </a:p>
          <a:p>
            <a:pPr algn="ctr"/>
            <a:r>
              <a:rPr lang="fr-FR" sz="2800" b="1" dirty="0">
                <a:solidFill>
                  <a:srgbClr val="9FC76E"/>
                </a:solidFill>
              </a:rPr>
              <a:t>au moins 2 modes de déplacement (vélo et course)</a:t>
            </a:r>
          </a:p>
          <a:p>
            <a:pPr algn="ctr"/>
            <a:r>
              <a:rPr lang="fr-FR" sz="2800" b="1" dirty="0">
                <a:solidFill>
                  <a:srgbClr val="9FC76E"/>
                </a:solidFill>
              </a:rPr>
              <a:t>pour chaque participant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E896410A-C01B-446B-8941-BA13D6C6CA5A}"/>
              </a:ext>
            </a:extLst>
          </p:cNvPr>
          <p:cNvSpPr/>
          <p:nvPr/>
        </p:nvSpPr>
        <p:spPr>
          <a:xfrm>
            <a:off x="3886200" y="3459480"/>
            <a:ext cx="27432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6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DBEAFAF-62FC-43F2-A57B-CD5454DD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BD2BF6-1E48-478F-A5C5-62E946E49FE9}"/>
              </a:ext>
            </a:extLst>
          </p:cNvPr>
          <p:cNvSpPr txBox="1"/>
          <p:nvPr/>
        </p:nvSpPr>
        <p:spPr>
          <a:xfrm>
            <a:off x="1828799" y="823818"/>
            <a:ext cx="220980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Opérations nationales USEP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D7337A-8C95-436D-9853-91AD45CBE7F5}"/>
              </a:ext>
            </a:extLst>
          </p:cNvPr>
          <p:cNvSpPr txBox="1"/>
          <p:nvPr/>
        </p:nvSpPr>
        <p:spPr>
          <a:xfrm>
            <a:off x="1046709" y="3001501"/>
            <a:ext cx="4192265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l’USEP, l’athlé ça se VIE!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P’tit tour USEP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l’USEP, la maternelle entre en jeu!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</a:t>
            </a:r>
            <a:r>
              <a:rPr lang="fr-FR" dirty="0" err="1"/>
              <a:t>pt’its</a:t>
            </a:r>
            <a:r>
              <a:rPr lang="fr-FR" dirty="0"/>
              <a:t> reporters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Mondi@l</a:t>
            </a:r>
            <a:r>
              <a:rPr lang="fr-FR" dirty="0"/>
              <a:t> USEP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C6B3DE-B4AE-4335-8455-F5B432C3A9D8}"/>
              </a:ext>
            </a:extLst>
          </p:cNvPr>
          <p:cNvSpPr txBox="1"/>
          <p:nvPr/>
        </p:nvSpPr>
        <p:spPr>
          <a:xfrm>
            <a:off x="5754954" y="823818"/>
            <a:ext cx="22098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Actions partenariales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5DF438-B1F0-4063-954D-1AA04C7E0A43}"/>
              </a:ext>
            </a:extLst>
          </p:cNvPr>
          <p:cNvSpPr txBox="1"/>
          <p:nvPr/>
        </p:nvSpPr>
        <p:spPr>
          <a:xfrm>
            <a:off x="9123672" y="1357563"/>
            <a:ext cx="230921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Autres actions partenariales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EA1EC8-B33A-41F0-83D3-B3BB880FCD4E}"/>
              </a:ext>
            </a:extLst>
          </p:cNvPr>
          <p:cNvSpPr txBox="1"/>
          <p:nvPr/>
        </p:nvSpPr>
        <p:spPr>
          <a:xfrm>
            <a:off x="5424145" y="2350311"/>
            <a:ext cx="3180592" cy="203132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Rencontre USEP 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Handballons</a:t>
            </a:r>
            <a:r>
              <a:rPr lang="fr-FR" dirty="0"/>
              <a:t>-nous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USEP’Athlon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Class’Tennis</a:t>
            </a:r>
            <a:r>
              <a:rPr lang="fr-FR" dirty="0"/>
              <a:t> USEP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Foot à l’école </a:t>
            </a:r>
            <a:r>
              <a:rPr lang="fr-FR" sz="1200" dirty="0"/>
              <a:t>CDM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Tennis de Table Euro </a:t>
            </a:r>
            <a:r>
              <a:rPr lang="fr-FR" sz="1200" dirty="0"/>
              <a:t>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Volley-Ball </a:t>
            </a:r>
            <a:r>
              <a:rPr lang="fr-FR" sz="1200" dirty="0"/>
              <a:t>Euro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B171E1-5BD3-4BE8-9B59-02EA509F1C53}"/>
              </a:ext>
            </a:extLst>
          </p:cNvPr>
          <p:cNvSpPr txBox="1"/>
          <p:nvPr/>
        </p:nvSpPr>
        <p:spPr>
          <a:xfrm>
            <a:off x="8841372" y="3001501"/>
            <a:ext cx="3073239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Voile: Mini-Transat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Rouler-Glisser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Opération Basket Ecole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C68ACC-B740-4E9E-9893-627704A31768}"/>
              </a:ext>
            </a:extLst>
          </p:cNvPr>
          <p:cNvSpPr txBox="1"/>
          <p:nvPr/>
        </p:nvSpPr>
        <p:spPr>
          <a:xfrm>
            <a:off x="1328615" y="5526169"/>
            <a:ext cx="2941551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Contrats de développement</a:t>
            </a:r>
          </a:p>
          <a:p>
            <a:pPr algn="ctr"/>
            <a:r>
              <a:rPr lang="fr-FR" dirty="0"/>
              <a:t>Participation financière pour les 5 opérations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09BB80-2BA7-4160-9752-1E8AF2AECFEE}"/>
              </a:ext>
            </a:extLst>
          </p:cNvPr>
          <p:cNvSpPr txBox="1"/>
          <p:nvPr/>
        </p:nvSpPr>
        <p:spPr>
          <a:xfrm>
            <a:off x="5424146" y="5387669"/>
            <a:ext cx="3180591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Contrats de développement</a:t>
            </a:r>
          </a:p>
          <a:p>
            <a:pPr algn="ctr"/>
            <a:r>
              <a:rPr lang="fr-FR" dirty="0"/>
              <a:t>Participation financière pour toutes les actions menées par la région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C19803A-A14E-46E0-B93B-603738114375}"/>
              </a:ext>
            </a:extLst>
          </p:cNvPr>
          <p:cNvSpPr txBox="1"/>
          <p:nvPr/>
        </p:nvSpPr>
        <p:spPr>
          <a:xfrm>
            <a:off x="1934686" y="130629"/>
            <a:ext cx="853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accent4">
                    <a:lumMod val="75000"/>
                  </a:schemeClr>
                </a:solidFill>
              </a:rPr>
              <a:t>Année scolaire 2019 - 2020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993332-4EC7-4F89-AC96-8AFDA990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517" y="2301061"/>
            <a:ext cx="438950" cy="6523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203A52-807A-49AD-9B2A-581FB010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31" y="4782752"/>
            <a:ext cx="438950" cy="6523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5C292D-545F-42C8-9BD6-4706BEBB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32" y="1697982"/>
            <a:ext cx="438950" cy="6523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CE8A39-5E41-4E46-91F0-921FAB60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260" y="2129818"/>
            <a:ext cx="438950" cy="6523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5DF438-B1F0-4063-954D-1AA04C7E0A43}"/>
              </a:ext>
            </a:extLst>
          </p:cNvPr>
          <p:cNvSpPr txBox="1"/>
          <p:nvPr/>
        </p:nvSpPr>
        <p:spPr>
          <a:xfrm>
            <a:off x="9297791" y="4802894"/>
            <a:ext cx="230921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Actions partenariales expérimentales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B171E1-5BD3-4BE8-9B59-02EA509F1C53}"/>
              </a:ext>
            </a:extLst>
          </p:cNvPr>
          <p:cNvSpPr txBox="1"/>
          <p:nvPr/>
        </p:nvSpPr>
        <p:spPr>
          <a:xfrm>
            <a:off x="9297791" y="5877418"/>
            <a:ext cx="230921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Danse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Tir à l’arc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993332-4EC7-4F89-AC96-8AFDA990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628" y="5467932"/>
            <a:ext cx="275542" cy="40948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2B171E1-5BD3-4BE8-9B59-02EA509F1C53}"/>
              </a:ext>
            </a:extLst>
          </p:cNvPr>
          <p:cNvSpPr txBox="1"/>
          <p:nvPr/>
        </p:nvSpPr>
        <p:spPr>
          <a:xfrm>
            <a:off x="8841372" y="4005559"/>
            <a:ext cx="307323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Poney Ecole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Planet Kayak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5C292D-545F-42C8-9BD6-4706BEBB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32" y="4501719"/>
            <a:ext cx="43895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4000" cap="none" dirty="0">
                <a:solidFill>
                  <a:srgbClr val="92D050"/>
                </a:solidFill>
              </a:rPr>
              <a:t>1. Opérations nationales 2019-2020</a:t>
            </a:r>
            <a:br>
              <a:rPr lang="fr-FR" sz="4000" cap="none" dirty="0">
                <a:solidFill>
                  <a:srgbClr val="92D050"/>
                </a:solidFill>
              </a:rPr>
            </a:b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1844217-5D68-B546-B160-1F295C92A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43211"/>
              </p:ext>
            </p:extLst>
          </p:nvPr>
        </p:nvGraphicFramePr>
        <p:xfrm>
          <a:off x="1220788" y="1211263"/>
          <a:ext cx="9752012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5" imgW="9751867" imgH="4432446" progId="Word.Document.12">
                  <p:embed/>
                </p:oleObj>
              </mc:Choice>
              <mc:Fallback>
                <p:oleObj name="Document" r:id="rId5" imgW="9751867" imgH="44324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0788" y="1211263"/>
                        <a:ext cx="9752012" cy="443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907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97750" y="253078"/>
            <a:ext cx="9443422" cy="948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sz="4800" dirty="0">
                <a:solidFill>
                  <a:srgbClr val="00B0F0"/>
                </a:solidFill>
              </a:rPr>
              <a:t>2. Actions partenariales 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955218" y="1503285"/>
            <a:ext cx="9682848" cy="4272284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2DA7D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rgbClr val="9FC7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uhaus" pitchFamily="2" charset="0"/>
              <a:buChar char="-"/>
              <a:defRPr sz="1800" kern="1200">
                <a:solidFill>
                  <a:srgbClr val="D0474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choix à faire au sein du CRUSEP: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200" dirty="0">
                <a:solidFill>
                  <a:srgbClr val="00B0F0"/>
                </a:solidFill>
              </a:rPr>
              <a:t>Une ou plusieurs </a:t>
            </a: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ACTIONS PARTENARIALES à mener dans la région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200" dirty="0">
                <a:solidFill>
                  <a:srgbClr val="00B0F0"/>
                </a:solidFill>
              </a:rPr>
              <a:t>Toutes</a:t>
            </a: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actions partenariales menées par le CRUSEP seront soutenues au titre des Contrats de Développement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A5F475F3-16DC-0444-8DB8-F8B11AC62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997750" y="253078"/>
            <a:ext cx="9443422" cy="948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50150" y="1057770"/>
            <a:ext cx="5595143" cy="73672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2DA7D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rgbClr val="9FC7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uhaus" pitchFamily="2" charset="0"/>
              <a:buChar char="-"/>
              <a:defRPr sz="1800" kern="1200">
                <a:solidFill>
                  <a:srgbClr val="D0474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fr-FR" sz="2800" dirty="0">
                <a:solidFill>
                  <a:schemeClr val="accent2"/>
                </a:solidFill>
              </a:rPr>
              <a:t>Rencontre USEP-Golf</a:t>
            </a:r>
          </a:p>
          <a:p>
            <a:endParaRPr lang="fr-FR" sz="2800" dirty="0">
              <a:solidFill>
                <a:schemeClr val="accent2"/>
              </a:solidFill>
            </a:endParaRPr>
          </a:p>
          <a:p>
            <a:endParaRPr lang="fr-FR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</a:pPr>
            <a:endParaRPr lang="fr-FR" sz="2800" dirty="0">
              <a:solidFill>
                <a:schemeClr val="accent2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150150" y="253078"/>
            <a:ext cx="9443422" cy="8011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sz="4800" dirty="0">
                <a:solidFill>
                  <a:srgbClr val="00B0F0"/>
                </a:solidFill>
              </a:rPr>
              <a:t>2. Actions partenariales </a:t>
            </a:r>
          </a:p>
        </p:txBody>
      </p:sp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37" y="1925885"/>
            <a:ext cx="2244098" cy="33680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63" y="3194776"/>
            <a:ext cx="563588" cy="83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16" y="2527444"/>
            <a:ext cx="695012" cy="7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54" y="4193605"/>
            <a:ext cx="738247" cy="80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50150" y="1802980"/>
            <a:ext cx="644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 err="1">
                <a:solidFill>
                  <a:schemeClr val="accent2"/>
                </a:solidFill>
              </a:rPr>
              <a:t>Handballons</a:t>
            </a:r>
            <a:r>
              <a:rPr lang="fr-FR" sz="2800" dirty="0">
                <a:solidFill>
                  <a:schemeClr val="accent2"/>
                </a:solidFill>
              </a:rPr>
              <a:t>-nous CDM 2019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79231" y="4332431"/>
            <a:ext cx="440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 err="1">
                <a:solidFill>
                  <a:schemeClr val="accent2"/>
                </a:solidFill>
              </a:rPr>
              <a:t>USEP’Athlon</a:t>
            </a:r>
            <a:endParaRPr lang="fr-FR" sz="2800" dirty="0">
              <a:solidFill>
                <a:schemeClr val="accent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79231" y="3439864"/>
            <a:ext cx="492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 err="1">
                <a:solidFill>
                  <a:schemeClr val="accent2"/>
                </a:solidFill>
              </a:rPr>
              <a:t>Class’tennis</a:t>
            </a:r>
            <a:r>
              <a:rPr lang="fr-FR" sz="2800" dirty="0">
                <a:solidFill>
                  <a:schemeClr val="accent2"/>
                </a:solidFill>
              </a:rPr>
              <a:t> USEP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71417" y="2639200"/>
            <a:ext cx="454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>
                <a:solidFill>
                  <a:schemeClr val="accent2"/>
                </a:solidFill>
              </a:rPr>
              <a:t>Foot à l’école CDM 2019</a:t>
            </a:r>
          </a:p>
        </p:txBody>
      </p:sp>
      <p:pic>
        <p:nvPicPr>
          <p:cNvPr id="17" name="Image 16" descr="index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7351" y="971103"/>
            <a:ext cx="524220" cy="6779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47" y="967541"/>
            <a:ext cx="1171826" cy="6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179231" y="5134301"/>
            <a:ext cx="454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>
                <a:solidFill>
                  <a:srgbClr val="00B050"/>
                </a:solidFill>
              </a:rPr>
              <a:t>Tennis de Table Euro 2019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179231" y="5931547"/>
            <a:ext cx="454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800" dirty="0">
                <a:solidFill>
                  <a:srgbClr val="00B050"/>
                </a:solidFill>
              </a:rPr>
              <a:t>Volley-Ball Euro 2019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1245257" y="1054249"/>
            <a:ext cx="0" cy="5534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546AD52F-FCCC-402F-9310-D9B269C6DF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041" y="5726431"/>
            <a:ext cx="2322777" cy="7315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FF2841-7FD5-4342-A344-674266AB8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03" y="4663599"/>
            <a:ext cx="1237939" cy="1051647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62" y="1394619"/>
            <a:ext cx="1897706" cy="1372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4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/>
      <p:bldP spid="13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97750" y="253078"/>
            <a:ext cx="9443422" cy="948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sz="4400" dirty="0"/>
              <a:t>3. Autres actions partenariales 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955218" y="1298797"/>
            <a:ext cx="9485954" cy="432870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3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2DA7D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rgbClr val="9FC7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uhaus" pitchFamily="2" charset="0"/>
              <a:buChar char="-"/>
              <a:defRPr sz="1800" kern="1200">
                <a:solidFill>
                  <a:srgbClr val="D0474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solidFill>
                  <a:srgbClr val="FF0000"/>
                </a:solidFill>
              </a:rPr>
              <a:t>Voile: Mini-Transat 2019</a:t>
            </a:r>
          </a:p>
          <a:p>
            <a:pPr marL="0" indent="0">
              <a:buNone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3600" dirty="0">
                <a:solidFill>
                  <a:srgbClr val="FF0000"/>
                </a:solidFill>
              </a:rPr>
              <a:t>Rouler-Glisser</a:t>
            </a: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3600" dirty="0">
                <a:solidFill>
                  <a:srgbClr val="FF0000"/>
                </a:solidFill>
              </a:rPr>
              <a:t>Opération Basket Ecole</a:t>
            </a:r>
          </a:p>
          <a:p>
            <a:pPr marL="0" indent="0">
              <a:buNone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3600" dirty="0">
                <a:solidFill>
                  <a:schemeClr val="accent1"/>
                </a:solidFill>
              </a:rPr>
              <a:t>Poney-Ecole</a:t>
            </a:r>
          </a:p>
          <a:p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3600" dirty="0">
                <a:solidFill>
                  <a:schemeClr val="accent1"/>
                </a:solidFill>
              </a:rPr>
              <a:t>Planet Kayak</a:t>
            </a:r>
          </a:p>
          <a:p>
            <a:pPr marL="0" indent="0">
              <a:buFontTx/>
              <a:buNone/>
            </a:pP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65" y="2749980"/>
            <a:ext cx="1076747" cy="109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58" y="3849160"/>
            <a:ext cx="1592873" cy="103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31" y="876766"/>
            <a:ext cx="1385426" cy="110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E39EED-B35D-4704-A304-BF69B417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18" y="4690197"/>
            <a:ext cx="1424799" cy="10346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B8BB7E-BE4C-498E-AD35-562379FA78A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18" y="2097665"/>
            <a:ext cx="1424799" cy="652315"/>
          </a:xfrm>
          <a:prstGeom prst="rect">
            <a:avLst/>
          </a:prstGeom>
        </p:spPr>
      </p:pic>
      <p:pic>
        <p:nvPicPr>
          <p:cNvPr id="12" name="Image 11" descr="logo_ffrs_2018">
            <a:hlinkClick r:id="rId9"/>
            <a:extLst>
              <a:ext uri="{FF2B5EF4-FFF2-40B4-BE49-F238E27FC236}">
                <a16:creationId xmlns:a16="http://schemas.microsoft.com/office/drawing/2014/main" id="{EFB98C0A-4A34-4B15-9F07-9B19A2B008F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59" y="1921474"/>
            <a:ext cx="1915477" cy="69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Accueil">
            <a:extLst>
              <a:ext uri="{FF2B5EF4-FFF2-40B4-BE49-F238E27FC236}">
                <a16:creationId xmlns:a16="http://schemas.microsoft.com/office/drawing/2014/main" id="{F5156E94-9E30-412A-B5E5-A31041444008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 bwMode="auto">
          <a:xfrm>
            <a:off x="8336392" y="2878316"/>
            <a:ext cx="1866900" cy="721995"/>
          </a:xfrm>
          <a:prstGeom prst="rect">
            <a:avLst/>
          </a:prstGeom>
        </p:spPr>
      </p:pic>
      <p:pic>
        <p:nvPicPr>
          <p:cNvPr id="2050" name="Picture 2" descr="https://attachments.office.net/owa/cboutron.laligue@ufolep-usep.fr/service.svc/s/GetAttachmentThumbnail?id=AAMkADg1YTZiZWUyLWVhOWMtNGI2Ny1iNTI0LWNmOTdkMWQ2ZDdlZgBGAAAAAACHlWZKYeYjSZSo496YlSFLBwC%2BIc8Qd%2B4FRJdQCsadzejfAAAAAAEMAAC%2BIc8Qd%2B4FRJdQCsadzejfAAGR66DnAAABEgAQACzEayZFFndKsByEbYeCX%2BI%3D&amp;thumbnailType=2&amp;owa=outlook.office365.com&amp;scriptVer=2019040804.06&amp;X-OWA-CANARY=k49h8a5HgkqZ8tZodvgHi5DgKGEvwNYYrjTRcnndz6FWKiAjg0ou8ix_c-dkPA17Xle26bSo2W4.&amp;token=eyJhbGciOiJSUzI1NiIsImtpZCI6IjA2MDBGOUY2NzQ2MjA3MzdFNzM0MDRFMjg3QzQ1QTgxOENCN0NFQjgiLCJ4NXQiOiJCZ0Q1OW5SaUJ6Zm5OQVRpaDhSYWdZeTN6cmciLCJ0eXAiOiJKV1QifQ.eyJ2ZXIiOiJFeGNoYW5nZS5DYWxsYmFjay5WMSIsImFwcGN0eHNlbmRlciI6Ik93YURvd25sb2FkQDA2OTk0YjA2LTQ3NWYtNDUyZS04NDFkLWFjMjY0NzQ4NDdjNyIsImFwcGN0eCI6IntcIm1zZXhjaHByb3RcIjpcIm93YVwiLFwicHJpbWFyeXNpZFwiOlwiUy0xLTUtMjEtMzQxODYyNTgxNS0yNDQwNTE4ODQ5LTgwODE2NTI4MS0yMzE5MzEwXCIsXCJwdWlkXCI6XCIxMTUzNzY1OTMyMjgyODU2NTk2XCIsXCJvaWRcIjpcImZhOGQxYWMzLTExNzUtNGU3YS05ZWU0LTAxYjUzY2JiYzU1MlwiLFwic2NvcGVcIjpcIk93YURvd25sb2FkXCJ9IiwibmJmIjoxNTU1MTczNzU1LCJleHAiOjE1NTUxNzQzNTUsImlzcyI6IjAwMDAwMDAyLTAwMDAtMGZmMS1jZTAwLTAwMDAwMDAwMDAwMEAwNjk5NGIwNi00NzVmLTQ1MmUtODQxZC1hYzI2NDc0ODQ3YzciLCJhdWQiOiIwMDAwMDAwMi0wMDAwLTBmZjEtY2UwMC0wMDAwMDAwMDAwMDAvYXR0YWNobWVudHMub2ZmaWNlLm5ldEAwNjk5NGIwNi00NzVmLTQ1MmUtODQxZC1hYzI2NDc0ODQ3YzcifQ.ThRDtbpsTefZIZGsUmwIHyded-gSrkEWj38rxTIhnZUJYiQBWbtzWMqSoLNvJaszb_CfOWYGuDW3piHgqK7POFesql_cDDhvkhe2Fcx6sxdVon2XOGOisTdZnYQuCvYxXdHQ1eaFqaJrQLzijjGooes5yVfZEnvvK1DWw53trZDtQquZLLjeTu12JCLYUuLmozlsAXsgcN9ZaZXimyyJ9wvsg8PjdpQ5mixFDO57tIc1BZOyXs_xYN_DhunbT4UkwaiiG7nqcI15XyDr3ft3toZEHnAef3v0YiB3KIAVJwm8EjkRbe87djt8vx0UCrXnXXjXZbjA_qtdbaBlK1R1Vg&amp;animation=tru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440" y="1459429"/>
            <a:ext cx="1290550" cy="12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6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72A24A9-7724-E74E-901E-660EBB092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65" y="5395911"/>
            <a:ext cx="1325564" cy="1325564"/>
          </a:xfrm>
          <a:prstGeom prst="rect">
            <a:avLst/>
          </a:prstGeom>
        </p:spPr>
      </p:pic>
      <p:sp>
        <p:nvSpPr>
          <p:cNvPr id="7" name="Titre 1"/>
          <p:cNvSpPr txBox="1">
            <a:spLocks noGrp="1"/>
          </p:cNvSpPr>
          <p:nvPr>
            <p:ph type="title"/>
          </p:nvPr>
        </p:nvSpPr>
        <p:spPr>
          <a:xfrm>
            <a:off x="1017742" y="1340337"/>
            <a:ext cx="9790934" cy="10746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5400" b="1" kern="1200" cap="small" baseline="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sz="3600" dirty="0"/>
              <a:t>3. actions partenariales expérimentales</a:t>
            </a:r>
          </a:p>
        </p:txBody>
      </p:sp>
      <p:sp>
        <p:nvSpPr>
          <p:cNvPr id="8" name="Espace réservé du contenu 2"/>
          <p:cNvSpPr txBox="1">
            <a:spLocks noGrp="1"/>
          </p:cNvSpPr>
          <p:nvPr>
            <p:ph type="body" sz="half" idx="2"/>
          </p:nvPr>
        </p:nvSpPr>
        <p:spPr>
          <a:xfrm>
            <a:off x="963035" y="3354754"/>
            <a:ext cx="9259488" cy="1944077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4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2DA7D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rgbClr val="9FC7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uhaus" pitchFamily="2" charset="0"/>
              <a:buChar char="-"/>
              <a:defRPr sz="1800" kern="1200">
                <a:solidFill>
                  <a:srgbClr val="D0474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Danse</a:t>
            </a:r>
          </a:p>
          <a:p>
            <a:pPr marL="0" indent="0">
              <a:buNone/>
            </a:pPr>
            <a:endParaRPr lang="fr-F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Tir à l’arc</a:t>
            </a:r>
          </a:p>
          <a:p>
            <a:pPr marL="0" indent="0">
              <a:buFontTx/>
              <a:buNone/>
            </a:pP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FF6D53-BB03-48E3-9CDF-9F445728E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972779"/>
            <a:ext cx="1290205" cy="1138803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90" y="3133883"/>
            <a:ext cx="1092933" cy="871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3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SEP">
      <a:majorFont>
        <a:latin typeface="Bauhaus"/>
        <a:ea typeface=""/>
        <a:cs typeface=""/>
      </a:majorFont>
      <a:minorFont>
        <a:latin typeface="Bauha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812</Words>
  <Application>Microsoft Office PowerPoint</Application>
  <PresentationFormat>Grand écran</PresentationFormat>
  <Paragraphs>213</Paragraphs>
  <Slides>33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Arial</vt:lpstr>
      <vt:lpstr>Bauhaus</vt:lpstr>
      <vt:lpstr>Bauhaus 93</vt:lpstr>
      <vt:lpstr>Calibri</vt:lpstr>
      <vt:lpstr>Wingdings</vt:lpstr>
      <vt:lpstr>Thème Office</vt:lpstr>
      <vt:lpstr>Document</vt:lpstr>
      <vt:lpstr>ASSEMBLEE GENERALE 2019</vt:lpstr>
      <vt:lpstr>vie sportive – vie associative</vt:lpstr>
      <vt:lpstr>Pour 2019-2020</vt:lpstr>
      <vt:lpstr>Présentation PowerPoint</vt:lpstr>
      <vt:lpstr>1. Opérations nationales 2019-2020 </vt:lpstr>
      <vt:lpstr>Présentation PowerPoint</vt:lpstr>
      <vt:lpstr>Présentation PowerPoint</vt:lpstr>
      <vt:lpstr>Présentation PowerPoint</vt:lpstr>
      <vt:lpstr>3. actions partenariales expérimentales</vt:lpstr>
      <vt:lpstr>Pour cette année, en 2019 …</vt:lpstr>
      <vt:lpstr>Présentation PowerPoint</vt:lpstr>
      <vt:lpstr>Présentation PowerPoint</vt:lpstr>
      <vt:lpstr>Présentation PowerPoint</vt:lpstr>
      <vt:lpstr>Présentation PowerPoint</vt:lpstr>
      <vt:lpstr>Le livret de l’enfant - P’tit tour - </vt:lpstr>
      <vt:lpstr>Le livret de l’enfant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2019</dc:title>
  <dc:creator>Utilisateur Microsoft Office</dc:creator>
  <cp:lastModifiedBy>Perrine CHUKER</cp:lastModifiedBy>
  <cp:revision>68</cp:revision>
  <dcterms:created xsi:type="dcterms:W3CDTF">2019-03-18T13:10:50Z</dcterms:created>
  <dcterms:modified xsi:type="dcterms:W3CDTF">2019-05-06T11:44:29Z</dcterms:modified>
</cp:coreProperties>
</file>