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0" r:id="rId5"/>
    <p:sldId id="259" r:id="rId6"/>
    <p:sldId id="262" r:id="rId7"/>
    <p:sldId id="263" r:id="rId8"/>
    <p:sldId id="264" r:id="rId9"/>
    <p:sldId id="266" r:id="rId10"/>
    <p:sldId id="267" r:id="rId11"/>
    <p:sldId id="265" r:id="rId12"/>
    <p:sldId id="261" r:id="rId13"/>
    <p:sldId id="268" r:id="rId14"/>
    <p:sldId id="271" r:id="rId15"/>
    <p:sldId id="280" r:id="rId16"/>
    <p:sldId id="272" r:id="rId17"/>
    <p:sldId id="269" r:id="rId18"/>
    <p:sldId id="288" r:id="rId19"/>
    <p:sldId id="277" r:id="rId20"/>
    <p:sldId id="281" r:id="rId21"/>
    <p:sldId id="282" r:id="rId22"/>
    <p:sldId id="274" r:id="rId23"/>
    <p:sldId id="283" r:id="rId24"/>
    <p:sldId id="284" r:id="rId25"/>
    <p:sldId id="278" r:id="rId26"/>
    <p:sldId id="285" r:id="rId27"/>
    <p:sldId id="273" r:id="rId28"/>
    <p:sldId id="286" r:id="rId29"/>
    <p:sldId id="287" r:id="rId30"/>
    <p:sldId id="279" r:id="rId31"/>
    <p:sldId id="275" r:id="rId32"/>
    <p:sldId id="276" r:id="rId33"/>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330"/>
    <a:srgbClr val="9FC76E"/>
    <a:srgbClr val="2DA7DA"/>
    <a:srgbClr val="D04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099486488513477E-2"/>
          <c:y val="7.2636459236168655E-2"/>
          <c:w val="0.79345580278275973"/>
          <c:h val="0.6473738727939129"/>
        </c:manualLayout>
      </c:layout>
      <c:pie3DChart>
        <c:varyColors val="1"/>
        <c:ser>
          <c:idx val="0"/>
          <c:order val="0"/>
          <c:tx>
            <c:strRef>
              <c:f>Feuil1!$B$1</c:f>
              <c:strCache>
                <c:ptCount val="1"/>
                <c:pt idx="0">
                  <c:v>Produits</c:v>
                </c:pt>
              </c:strCache>
            </c:strRef>
          </c:tx>
          <c:explosion val="15"/>
          <c:dPt>
            <c:idx val="0"/>
            <c:bubble3D val="0"/>
            <c:spPr>
              <a:solidFill>
                <a:srgbClr val="2DA7DA"/>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3C-413B-A264-C7E808C0D81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623C-413B-A264-C7E808C0D81E}"/>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3C-413B-A264-C7E808C0D81E}"/>
              </c:ext>
            </c:extLst>
          </c:dPt>
          <c:dPt>
            <c:idx val="3"/>
            <c:bubble3D val="0"/>
            <c:spPr>
              <a:solidFill>
                <a:srgbClr val="9FC76E"/>
              </a:solidFill>
              <a:ln w="25400">
                <a:solidFill>
                  <a:schemeClr val="lt1"/>
                </a:solidFill>
              </a:ln>
              <a:effectLst/>
              <a:sp3d contourW="25400">
                <a:contourClr>
                  <a:schemeClr val="lt1"/>
                </a:contourClr>
              </a:sp3d>
            </c:spPr>
            <c:extLst>
              <c:ext xmlns:c16="http://schemas.microsoft.com/office/drawing/2014/chart" uri="{C3380CC4-5D6E-409C-BE32-E72D297353CC}">
                <c16:uniqueId val="{00000006-623C-413B-A264-C7E808C0D81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8-623C-413B-A264-C7E808C0D81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3C-413B-A264-C7E808C0D81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3C-413B-A264-C7E808C0D81E}"/>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623C-413B-A264-C7E808C0D81E}"/>
              </c:ext>
            </c:extLst>
          </c:dPt>
          <c:dLbls>
            <c:dLbl>
              <c:idx val="0"/>
              <c:layout>
                <c:manualLayout>
                  <c:x val="7.8881326768879004E-2"/>
                  <c:y val="-7.58290866936032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23C-413B-A264-C7E808C0D81E}"/>
                </c:ext>
              </c:extLst>
            </c:dLbl>
            <c:dLbl>
              <c:idx val="1"/>
              <c:layout>
                <c:manualLayout>
                  <c:x val="1.7082104857714064E-2"/>
                  <c:y val="-4.9368059713074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23C-413B-A264-C7E808C0D81E}"/>
                </c:ext>
              </c:extLst>
            </c:dLbl>
            <c:dLbl>
              <c:idx val="2"/>
              <c:layout>
                <c:manualLayout>
                  <c:x val="-0.11573553684584441"/>
                  <c:y val="3.227501688389595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23C-413B-A264-C7E808C0D81E}"/>
                </c:ext>
              </c:extLst>
            </c:dLbl>
            <c:dLbl>
              <c:idx val="3"/>
              <c:layout>
                <c:manualLayout>
                  <c:x val="-0.1190419054342781"/>
                  <c:y val="-3.652922933474185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623C-413B-A264-C7E808C0D81E}"/>
                </c:ext>
              </c:extLst>
            </c:dLbl>
            <c:dLbl>
              <c:idx val="4"/>
              <c:layout>
                <c:manualLayout>
                  <c:x val="-8.5257836259697878E-2"/>
                  <c:y val="-8.31612487658835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623C-413B-A264-C7E808C0D81E}"/>
                </c:ext>
              </c:extLst>
            </c:dLbl>
            <c:dLbl>
              <c:idx val="5"/>
              <c:layout>
                <c:manualLayout>
                  <c:x val="9.6187608073581351E-4"/>
                  <c:y val="-7.4061286993158199E-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15:layout>
                    <c:manualLayout>
                      <c:w val="6.4407554652661639E-2"/>
                      <c:h val="4.3284556400721493E-2"/>
                    </c:manualLayout>
                  </c15:layout>
                </c:ext>
                <c:ext xmlns:c16="http://schemas.microsoft.com/office/drawing/2014/chart" uri="{C3380CC4-5D6E-409C-BE32-E72D297353CC}">
                  <c16:uniqueId val="{00000007-623C-413B-A264-C7E808C0D81E}"/>
                </c:ext>
              </c:extLst>
            </c:dLbl>
            <c:dLbl>
              <c:idx val="6"/>
              <c:layout>
                <c:manualLayout>
                  <c:x val="3.4058322614945714E-2"/>
                  <c:y val="-8.81513534201971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23C-413B-A264-C7E808C0D81E}"/>
                </c:ext>
              </c:extLst>
            </c:dLbl>
            <c:dLbl>
              <c:idx val="7"/>
              <c:layout>
                <c:manualLayout>
                  <c:x val="2.7676782024325018E-2"/>
                  <c:y val="-6.724723277349621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623C-413B-A264-C7E808C0D81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Ventes et Prestations de Services</c:v>
                </c:pt>
                <c:pt idx="1">
                  <c:v>Subventions</c:v>
                </c:pt>
                <c:pt idx="2">
                  <c:v>Cotisations et Affiliations</c:v>
                </c:pt>
                <c:pt idx="3">
                  <c:v>Autres Produits</c:v>
                </c:pt>
                <c:pt idx="4">
                  <c:v>Intérêts et Produits Financiers</c:v>
                </c:pt>
                <c:pt idx="5">
                  <c:v>Produits Exceptionnels sur Opérations</c:v>
                </c:pt>
                <c:pt idx="6">
                  <c:v>Reprises sur Dépréciations et Provisions</c:v>
                </c:pt>
                <c:pt idx="7">
                  <c:v>Transfert de Charges</c:v>
                </c:pt>
              </c:strCache>
            </c:strRef>
          </c:cat>
          <c:val>
            <c:numRef>
              <c:f>Feuil1!$B$2:$B$9</c:f>
              <c:numCache>
                <c:formatCode>General</c:formatCode>
                <c:ptCount val="8"/>
                <c:pt idx="0">
                  <c:v>87234.45</c:v>
                </c:pt>
                <c:pt idx="1">
                  <c:v>358428</c:v>
                </c:pt>
                <c:pt idx="2">
                  <c:v>2587404.02</c:v>
                </c:pt>
                <c:pt idx="3">
                  <c:v>858307.39</c:v>
                </c:pt>
                <c:pt idx="4">
                  <c:v>15612.23</c:v>
                </c:pt>
                <c:pt idx="5">
                  <c:v>219</c:v>
                </c:pt>
                <c:pt idx="6">
                  <c:v>129255.91</c:v>
                </c:pt>
                <c:pt idx="7">
                  <c:v>44684.13</c:v>
                </c:pt>
              </c:numCache>
            </c:numRef>
          </c:val>
          <c:extLst>
            <c:ext xmlns:c16="http://schemas.microsoft.com/office/drawing/2014/chart" uri="{C3380CC4-5D6E-409C-BE32-E72D297353CC}">
              <c16:uniqueId val="{00000000-623C-413B-A264-C7E808C0D81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4.6467237770595658E-2"/>
          <c:y val="0.78283105353163285"/>
          <c:w val="0.90260761902733866"/>
          <c:h val="0.2053900611868262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TOTAL</c:v>
                </c:pt>
              </c:strCache>
            </c:strRef>
          </c:tx>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81-475E-8966-5DC0FD56F1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81-475E-8966-5DC0FD56F1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81-475E-8966-5DC0FD56F1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81-475E-8966-5DC0FD56F1BA}"/>
              </c:ext>
            </c:extLst>
          </c:dPt>
          <c:dLbls>
            <c:dLbl>
              <c:idx val="0"/>
              <c:layout>
                <c:manualLayout>
                  <c:x val="7.984285529836016E-2"/>
                  <c:y val="-2.1051184014784265E-3"/>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15:layout>
                    <c:manualLayout>
                      <c:w val="0.13108528481820339"/>
                      <c:h val="9.0335491178486937E-2"/>
                    </c:manualLayout>
                  </c15:layout>
                </c:ext>
                <c:ext xmlns:c16="http://schemas.microsoft.com/office/drawing/2014/chart" uri="{C3380CC4-5D6E-409C-BE32-E72D297353CC}">
                  <c16:uniqueId val="{00000001-1581-475E-8966-5DC0FD56F1BA}"/>
                </c:ext>
              </c:extLst>
            </c:dLbl>
            <c:dLbl>
              <c:idx val="1"/>
              <c:layout>
                <c:manualLayout>
                  <c:x val="2.1450319333887826E-2"/>
                  <c:y val="-4.12779194746683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81-475E-8966-5DC0FD56F1BA}"/>
                </c:ext>
              </c:extLst>
            </c:dLbl>
            <c:dLbl>
              <c:idx val="2"/>
              <c:layout>
                <c:manualLayout>
                  <c:x val="-7.626780207604561E-2"/>
                  <c:y val="-1.3759147544709549E-1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81-475E-8966-5DC0FD56F1BA}"/>
                </c:ext>
              </c:extLst>
            </c:dLbl>
            <c:dLbl>
              <c:idx val="3"/>
              <c:layout>
                <c:manualLayout>
                  <c:x val="4.7667376297528437E-3"/>
                  <c:y val="-7.9626992664771634E-3"/>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15:layout>
                    <c:manualLayout>
                      <c:w val="0.16683581704134975"/>
                      <c:h val="0.10754225140296064"/>
                    </c:manualLayout>
                  </c15:layout>
                </c:ext>
                <c:ext xmlns:c16="http://schemas.microsoft.com/office/drawing/2014/chart" uri="{C3380CC4-5D6E-409C-BE32-E72D297353CC}">
                  <c16:uniqueId val="{00000007-1581-475E-8966-5DC0FD56F1B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Affiliations Associations</c:v>
                </c:pt>
                <c:pt idx="1">
                  <c:v>Licences Adultes</c:v>
                </c:pt>
                <c:pt idx="2">
                  <c:v>Licences Elementaires</c:v>
                </c:pt>
                <c:pt idx="3">
                  <c:v>Licences Maternelles</c:v>
                </c:pt>
              </c:strCache>
            </c:strRef>
          </c:cat>
          <c:val>
            <c:numRef>
              <c:f>Feuil1!$B$2:$B$5</c:f>
              <c:numCache>
                <c:formatCode>General</c:formatCode>
                <c:ptCount val="4"/>
                <c:pt idx="0">
                  <c:v>126955.4</c:v>
                </c:pt>
                <c:pt idx="1">
                  <c:v>483989.93</c:v>
                </c:pt>
                <c:pt idx="2">
                  <c:v>1610506.95</c:v>
                </c:pt>
                <c:pt idx="3">
                  <c:v>365951.74</c:v>
                </c:pt>
              </c:numCache>
            </c:numRef>
          </c:val>
          <c:extLst>
            <c:ext xmlns:c16="http://schemas.microsoft.com/office/drawing/2014/chart" uri="{C3380CC4-5D6E-409C-BE32-E72D297353CC}">
              <c16:uniqueId val="{00000008-1581-475E-8966-5DC0FD56F1B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1.430021288925855E-2"/>
          <c:y val="0.20101312620110767"/>
          <c:w val="0.36381299225011032"/>
          <c:h val="0.597973747597784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324614866385111E-2"/>
          <c:y val="9.3960031535797989E-2"/>
          <c:w val="0.83357589864510129"/>
          <c:h val="0.62414677247445804"/>
        </c:manualLayout>
      </c:layout>
      <c:pie3DChart>
        <c:varyColors val="1"/>
        <c:ser>
          <c:idx val="0"/>
          <c:order val="0"/>
          <c:tx>
            <c:strRef>
              <c:f>Feuil1!$B$1</c:f>
              <c:strCache>
                <c:ptCount val="1"/>
                <c:pt idx="0">
                  <c:v>Charges</c:v>
                </c:pt>
              </c:strCache>
            </c:strRef>
          </c:tx>
          <c:explosion val="15"/>
          <c:dPt>
            <c:idx val="0"/>
            <c:bubble3D val="0"/>
            <c:spPr>
              <a:solidFill>
                <a:srgbClr val="2DA7DA"/>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3C-413B-A264-C7E808C0D81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623C-413B-A264-C7E808C0D81E}"/>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3C-413B-A264-C7E808C0D81E}"/>
              </c:ext>
            </c:extLst>
          </c:dPt>
          <c:dPt>
            <c:idx val="3"/>
            <c:bubble3D val="0"/>
            <c:spPr>
              <a:solidFill>
                <a:srgbClr val="9FC76E"/>
              </a:solidFill>
              <a:ln w="25400">
                <a:solidFill>
                  <a:schemeClr val="lt1"/>
                </a:solidFill>
              </a:ln>
              <a:effectLst/>
              <a:sp3d contourW="25400">
                <a:contourClr>
                  <a:schemeClr val="lt1"/>
                </a:contourClr>
              </a:sp3d>
            </c:spPr>
            <c:extLst>
              <c:ext xmlns:c16="http://schemas.microsoft.com/office/drawing/2014/chart" uri="{C3380CC4-5D6E-409C-BE32-E72D297353CC}">
                <c16:uniqueId val="{00000006-623C-413B-A264-C7E808C0D81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8-623C-413B-A264-C7E808C0D81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3C-413B-A264-C7E808C0D81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3C-413B-A264-C7E808C0D81E}"/>
              </c:ext>
            </c:extLst>
          </c:dPt>
          <c:dPt>
            <c:idx val="7"/>
            <c:bubble3D val="0"/>
            <c:spPr>
              <a:solidFill>
                <a:srgbClr val="EB9330"/>
              </a:solidFill>
              <a:ln w="25400">
                <a:solidFill>
                  <a:schemeClr val="lt1"/>
                </a:solidFill>
              </a:ln>
              <a:effectLst/>
              <a:sp3d contourW="25400">
                <a:contourClr>
                  <a:schemeClr val="lt1"/>
                </a:contourClr>
              </a:sp3d>
            </c:spPr>
            <c:extLst>
              <c:ext xmlns:c16="http://schemas.microsoft.com/office/drawing/2014/chart" uri="{C3380CC4-5D6E-409C-BE32-E72D297353CC}">
                <c16:uniqueId val="{00000004-623C-413B-A264-C7E808C0D81E}"/>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DD5F-4127-A4F1-1DD4A1A8C4CF}"/>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0-DD5F-4127-A4F1-1DD4A1A8C4CF}"/>
              </c:ext>
            </c:extLst>
          </c:dPt>
          <c:dLbls>
            <c:dLbl>
              <c:idx val="0"/>
              <c:layout>
                <c:manualLayout>
                  <c:x val="8.9282833103560277E-2"/>
                  <c:y val="-3.393581709853705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23C-413B-A264-C7E808C0D81E}"/>
                </c:ext>
              </c:extLst>
            </c:dLbl>
            <c:dLbl>
              <c:idx val="1"/>
              <c:layout>
                <c:manualLayout>
                  <c:x val="1.7831153716596059E-2"/>
                  <c:y val="0.1306653267292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23C-413B-A264-C7E808C0D81E}"/>
                </c:ext>
              </c:extLst>
            </c:dLbl>
            <c:dLbl>
              <c:idx val="2"/>
              <c:layout>
                <c:manualLayout>
                  <c:x val="4.325891712713905E-2"/>
                  <c:y val="3.227501688389595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23C-413B-A264-C7E808C0D81E}"/>
                </c:ext>
              </c:extLst>
            </c:dLbl>
            <c:dLbl>
              <c:idx val="3"/>
              <c:layout>
                <c:manualLayout>
                  <c:x val="-9.9724822241298805E-2"/>
                  <c:y val="3.98696716764344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623C-413B-A264-C7E808C0D81E}"/>
                </c:ext>
              </c:extLst>
            </c:dLbl>
            <c:dLbl>
              <c:idx val="4"/>
              <c:layout>
                <c:manualLayout>
                  <c:x val="-7.9314118354165797E-2"/>
                  <c:y val="-6.74560431399033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623C-413B-A264-C7E808C0D81E}"/>
                </c:ext>
              </c:extLst>
            </c:dLbl>
            <c:dLbl>
              <c:idx val="5"/>
              <c:layout>
                <c:manualLayout>
                  <c:x val="1.2849311891799997E-2"/>
                  <c:y val="-4.9875729535062766E-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15:layout>
                    <c:manualLayout>
                      <c:w val="6.4407554652661639E-2"/>
                      <c:h val="4.3284556400721493E-2"/>
                    </c:manualLayout>
                  </c15:layout>
                </c:ext>
                <c:ext xmlns:c16="http://schemas.microsoft.com/office/drawing/2014/chart" uri="{C3380CC4-5D6E-409C-BE32-E72D297353CC}">
                  <c16:uniqueId val="{00000007-623C-413B-A264-C7E808C0D81E}"/>
                </c:ext>
              </c:extLst>
            </c:dLbl>
            <c:dLbl>
              <c:idx val="6"/>
              <c:layout>
                <c:manualLayout>
                  <c:x val="-8.7787894448462175E-2"/>
                  <c:y val="-6.201238774234667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23C-413B-A264-C7E808C0D81E}"/>
                </c:ext>
              </c:extLst>
            </c:dLbl>
            <c:dLbl>
              <c:idx val="7"/>
              <c:layout>
                <c:manualLayout>
                  <c:x val="2.7676782024324907E-2"/>
                  <c:y val="-7.794012359998242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623C-413B-A264-C7E808C0D81E}"/>
                </c:ext>
              </c:extLst>
            </c:dLbl>
            <c:dLbl>
              <c:idx val="8"/>
              <c:layout>
                <c:manualLayout>
                  <c:x val="1.9024226383578664E-2"/>
                  <c:y val="-7.794012359998242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5F-4127-A4F1-1DD4A1A8C4CF}"/>
                </c:ext>
              </c:extLst>
            </c:dLbl>
            <c:dLbl>
              <c:idx val="9"/>
              <c:layout>
                <c:manualLayout>
                  <c:x val="7.9167631448304937E-2"/>
                  <c:y val="-7.12234302039268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D5F-4127-A4F1-1DD4A1A8C4C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Feuil1!$A$2:$A$11</c:f>
              <c:strCache>
                <c:ptCount val="10"/>
                <c:pt idx="0">
                  <c:v>Achats et Prestations de Services</c:v>
                </c:pt>
                <c:pt idx="1">
                  <c:v>Autres Charges Externes</c:v>
                </c:pt>
                <c:pt idx="2">
                  <c:v>Charges de Personnel</c:v>
                </c:pt>
                <c:pt idx="3">
                  <c:v>Reversements aux Comités</c:v>
                </c:pt>
                <c:pt idx="4">
                  <c:v>Autres Charges de Gestion</c:v>
                </c:pt>
                <c:pt idx="5">
                  <c:v>Intérêts et Charges Financières</c:v>
                </c:pt>
                <c:pt idx="6">
                  <c:v>Charges Exceptionnelles sur Opérations</c:v>
                </c:pt>
                <c:pt idx="7">
                  <c:v>Dotations aux Amortissements et Provisions</c:v>
                </c:pt>
                <c:pt idx="8">
                  <c:v>Engagements à réaliser</c:v>
                </c:pt>
                <c:pt idx="9">
                  <c:v>Impôts sur les organismes</c:v>
                </c:pt>
              </c:strCache>
            </c:strRef>
          </c:cat>
          <c:val>
            <c:numRef>
              <c:f>Feuil1!$B$2:$B$11</c:f>
              <c:numCache>
                <c:formatCode>General</c:formatCode>
                <c:ptCount val="10"/>
                <c:pt idx="0">
                  <c:v>82595.960000000006</c:v>
                </c:pt>
                <c:pt idx="1">
                  <c:v>1296572.7</c:v>
                </c:pt>
                <c:pt idx="2">
                  <c:v>41143.4</c:v>
                </c:pt>
                <c:pt idx="3">
                  <c:v>815946.9</c:v>
                </c:pt>
                <c:pt idx="4">
                  <c:v>1553027.85</c:v>
                </c:pt>
                <c:pt idx="5">
                  <c:v>1449.8</c:v>
                </c:pt>
                <c:pt idx="6">
                  <c:v>1301.18</c:v>
                </c:pt>
                <c:pt idx="7">
                  <c:v>248590.97</c:v>
                </c:pt>
                <c:pt idx="8">
                  <c:v>50000</c:v>
                </c:pt>
                <c:pt idx="9">
                  <c:v>1696.18</c:v>
                </c:pt>
              </c:numCache>
            </c:numRef>
          </c:val>
          <c:extLst>
            <c:ext xmlns:c16="http://schemas.microsoft.com/office/drawing/2014/chart" uri="{C3380CC4-5D6E-409C-BE32-E72D297353CC}">
              <c16:uniqueId val="{00000000-623C-413B-A264-C7E808C0D81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2.4713230236348201E-2"/>
          <c:y val="0.79269374439819573"/>
          <c:w val="0.94611563409583355"/>
          <c:h val="0.195561251659829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Masse Salariale</c:v>
                </c:pt>
              </c:strCache>
            </c:strRef>
          </c:tx>
          <c: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2014</c:v>
                </c:pt>
                <c:pt idx="1">
                  <c:v>2015</c:v>
                </c:pt>
                <c:pt idx="2">
                  <c:v>2016</c:v>
                </c:pt>
                <c:pt idx="3">
                  <c:v>2017</c:v>
                </c:pt>
                <c:pt idx="4">
                  <c:v>2018</c:v>
                </c:pt>
              </c:numCache>
            </c:numRef>
          </c:cat>
          <c:val>
            <c:numRef>
              <c:f>Feuil1!$B$2:$B$6</c:f>
              <c:numCache>
                <c:formatCode>General</c:formatCode>
                <c:ptCount val="5"/>
                <c:pt idx="0">
                  <c:v>655021.17000000004</c:v>
                </c:pt>
                <c:pt idx="1">
                  <c:v>675492.21</c:v>
                </c:pt>
                <c:pt idx="2">
                  <c:v>590614.46000000008</c:v>
                </c:pt>
                <c:pt idx="3">
                  <c:v>512666.57</c:v>
                </c:pt>
                <c:pt idx="4">
                  <c:v>627736.14</c:v>
                </c:pt>
              </c:numCache>
            </c:numRef>
          </c:val>
          <c:extLst>
            <c:ext xmlns:c16="http://schemas.microsoft.com/office/drawing/2014/chart" uri="{C3380CC4-5D6E-409C-BE32-E72D297353CC}">
              <c16:uniqueId val="{00000000-45A1-40CF-B7EA-C64F735941C0}"/>
            </c:ext>
          </c:extLst>
        </c:ser>
        <c:ser>
          <c:idx val="1"/>
          <c:order val="1"/>
          <c:tx>
            <c:strRef>
              <c:f>Feuil1!$C$1</c:f>
              <c:strCache>
                <c:ptCount val="1"/>
                <c:pt idx="0">
                  <c:v>Valorisation</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2014</c:v>
                </c:pt>
                <c:pt idx="1">
                  <c:v>2015</c:v>
                </c:pt>
                <c:pt idx="2">
                  <c:v>2016</c:v>
                </c:pt>
                <c:pt idx="3">
                  <c:v>2017</c:v>
                </c:pt>
                <c:pt idx="4">
                  <c:v>2018</c:v>
                </c:pt>
              </c:numCache>
            </c:numRef>
          </c:cat>
          <c:val>
            <c:numRef>
              <c:f>Feuil1!$C$2:$C$6</c:f>
              <c:numCache>
                <c:formatCode>General</c:formatCode>
                <c:ptCount val="5"/>
                <c:pt idx="2">
                  <c:v>68900</c:v>
                </c:pt>
                <c:pt idx="3">
                  <c:v>75906</c:v>
                </c:pt>
                <c:pt idx="4">
                  <c:v>77928</c:v>
                </c:pt>
              </c:numCache>
            </c:numRef>
          </c:val>
          <c:extLst>
            <c:ext xmlns:c16="http://schemas.microsoft.com/office/drawing/2014/chart" uri="{C3380CC4-5D6E-409C-BE32-E72D297353CC}">
              <c16:uniqueId val="{00000001-45A1-40CF-B7EA-C64F735941C0}"/>
            </c:ext>
          </c:extLst>
        </c:ser>
        <c:dLbls>
          <c:showLegendKey val="0"/>
          <c:showVal val="1"/>
          <c:showCatName val="0"/>
          <c:showSerName val="0"/>
          <c:showPercent val="0"/>
          <c:showBubbleSize val="0"/>
        </c:dLbls>
        <c:gapWidth val="80"/>
        <c:overlap val="100"/>
        <c:axId val="1811613808"/>
        <c:axId val="1811623056"/>
      </c:barChart>
      <c:catAx>
        <c:axId val="181161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1811623056"/>
        <c:crosses val="autoZero"/>
        <c:auto val="1"/>
        <c:lblAlgn val="ctr"/>
        <c:lblOffset val="100"/>
        <c:noMultiLvlLbl val="0"/>
      </c:catAx>
      <c:valAx>
        <c:axId val="181162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18116138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Affiliations &amp; Adhésions</c:v>
                </c:pt>
              </c:strCache>
            </c:strRef>
          </c:tx>
          <c:spPr>
            <a:solidFill>
              <a:schemeClr val="accent6">
                <a:lumMod val="75000"/>
              </a:schemeClr>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2013</c:v>
                </c:pt>
                <c:pt idx="1">
                  <c:v>2014</c:v>
                </c:pt>
                <c:pt idx="2">
                  <c:v>2015</c:v>
                </c:pt>
                <c:pt idx="3">
                  <c:v>2016</c:v>
                </c:pt>
                <c:pt idx="4">
                  <c:v>2017</c:v>
                </c:pt>
                <c:pt idx="5">
                  <c:v>2018</c:v>
                </c:pt>
              </c:numCache>
            </c:numRef>
          </c:cat>
          <c:val>
            <c:numRef>
              <c:f>Feuil1!$B$2:$B$7</c:f>
              <c:numCache>
                <c:formatCode>General</c:formatCode>
                <c:ptCount val="6"/>
                <c:pt idx="0">
                  <c:v>1159910.9700000002</c:v>
                </c:pt>
                <c:pt idx="1">
                  <c:v>1115395.7400000002</c:v>
                </c:pt>
                <c:pt idx="2">
                  <c:v>1039780.5</c:v>
                </c:pt>
                <c:pt idx="3">
                  <c:v>1042567.4300000002</c:v>
                </c:pt>
                <c:pt idx="4">
                  <c:v>1021643.68</c:v>
                </c:pt>
                <c:pt idx="5">
                  <c:v>1034443.02</c:v>
                </c:pt>
              </c:numCache>
            </c:numRef>
          </c:val>
          <c:extLst>
            <c:ext xmlns:c16="http://schemas.microsoft.com/office/drawing/2014/chart" uri="{C3380CC4-5D6E-409C-BE32-E72D297353CC}">
              <c16:uniqueId val="{00000000-A92A-4F87-BAE1-5A5393E6BB0E}"/>
            </c:ext>
          </c:extLst>
        </c:ser>
        <c:ser>
          <c:idx val="1"/>
          <c:order val="1"/>
          <c:tx>
            <c:strRef>
              <c:f>Feuil1!$C$1</c:f>
              <c:strCache>
                <c:ptCount val="1"/>
                <c:pt idx="0">
                  <c:v>Contributions aux Comités</c:v>
                </c:pt>
              </c:strCache>
            </c:strRef>
          </c:tx>
          <c:spPr>
            <a:solidFill>
              <a:srgbClr val="0070C0"/>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2013</c:v>
                </c:pt>
                <c:pt idx="1">
                  <c:v>2014</c:v>
                </c:pt>
                <c:pt idx="2">
                  <c:v>2015</c:v>
                </c:pt>
                <c:pt idx="3">
                  <c:v>2016</c:v>
                </c:pt>
                <c:pt idx="4">
                  <c:v>2017</c:v>
                </c:pt>
                <c:pt idx="5">
                  <c:v>2018</c:v>
                </c:pt>
              </c:numCache>
            </c:numRef>
          </c:cat>
          <c:val>
            <c:numRef>
              <c:f>Feuil1!$C$2:$C$7</c:f>
              <c:numCache>
                <c:formatCode>General</c:formatCode>
                <c:ptCount val="6"/>
                <c:pt idx="0">
                  <c:v>672621.7</c:v>
                </c:pt>
                <c:pt idx="1">
                  <c:v>675310.9</c:v>
                </c:pt>
                <c:pt idx="2">
                  <c:v>704304.99</c:v>
                </c:pt>
                <c:pt idx="3">
                  <c:v>686467.36</c:v>
                </c:pt>
                <c:pt idx="4">
                  <c:v>723354.98</c:v>
                </c:pt>
                <c:pt idx="5">
                  <c:v>815946.9</c:v>
                </c:pt>
              </c:numCache>
            </c:numRef>
          </c:val>
          <c:extLst>
            <c:ext xmlns:c16="http://schemas.microsoft.com/office/drawing/2014/chart" uri="{C3380CC4-5D6E-409C-BE32-E72D297353CC}">
              <c16:uniqueId val="{00000001-A92A-4F87-BAE1-5A5393E6BB0E}"/>
            </c:ext>
          </c:extLst>
        </c:ser>
        <c:dLbls>
          <c:dLblPos val="outEnd"/>
          <c:showLegendKey val="0"/>
          <c:showVal val="1"/>
          <c:showCatName val="0"/>
          <c:showSerName val="0"/>
          <c:showPercent val="0"/>
          <c:showBubbleSize val="0"/>
        </c:dLbls>
        <c:gapWidth val="80"/>
        <c:overlap val="-20"/>
        <c:axId val="1811613808"/>
        <c:axId val="1811623056"/>
      </c:barChart>
      <c:catAx>
        <c:axId val="181161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1811623056"/>
        <c:crosses val="autoZero"/>
        <c:auto val="1"/>
        <c:lblAlgn val="ctr"/>
        <c:lblOffset val="100"/>
        <c:noMultiLvlLbl val="0"/>
      </c:catAx>
      <c:valAx>
        <c:axId val="1811623056"/>
        <c:scaling>
          <c:orientation val="minMax"/>
          <c:max val="13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1811613808"/>
        <c:crosses val="autoZero"/>
        <c:crossBetween val="between"/>
        <c:majorUnit val="15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legend>
    <c:plotVisOnly val="1"/>
    <c:dispBlanksAs val="gap"/>
    <c:showDLblsOverMax val="0"/>
  </c:chart>
  <c:spPr>
    <a:noFill/>
    <a:ln>
      <a:noFill/>
    </a:ln>
    <a:effectLst/>
  </c:spPr>
  <c:txPr>
    <a:bodyPr/>
    <a:lstStyle/>
    <a:p>
      <a:pPr>
        <a:defRPr>
          <a:latin typeface="Calibri" panose="020F050202020403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Feuil1!$B$1</c:f>
              <c:strCache>
                <c:ptCount val="1"/>
                <c:pt idx="0">
                  <c:v>Trésorerie</c:v>
                </c:pt>
              </c:strCache>
            </c:strRef>
          </c:tx>
          <c:spPr>
            <a:solidFill>
              <a:schemeClr val="accent3"/>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1"/>
                    </a:solidFill>
                    <a:effectLst/>
                    <a:latin typeface="Calibri" panose="020F050202020403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2013</c:v>
                </c:pt>
                <c:pt idx="1">
                  <c:v>2014</c:v>
                </c:pt>
                <c:pt idx="2">
                  <c:v>2015</c:v>
                </c:pt>
                <c:pt idx="3">
                  <c:v>2016</c:v>
                </c:pt>
                <c:pt idx="4">
                  <c:v>2017</c:v>
                </c:pt>
                <c:pt idx="5">
                  <c:v>2018</c:v>
                </c:pt>
              </c:numCache>
            </c:numRef>
          </c:cat>
          <c:val>
            <c:numRef>
              <c:f>Feuil1!$B$2:$B$7</c:f>
              <c:numCache>
                <c:formatCode>General</c:formatCode>
                <c:ptCount val="6"/>
                <c:pt idx="0">
                  <c:v>908994.41</c:v>
                </c:pt>
                <c:pt idx="1">
                  <c:v>883237.46</c:v>
                </c:pt>
                <c:pt idx="2">
                  <c:v>726401.51</c:v>
                </c:pt>
                <c:pt idx="3">
                  <c:v>779702.92</c:v>
                </c:pt>
                <c:pt idx="4">
                  <c:v>863249.78</c:v>
                </c:pt>
                <c:pt idx="5">
                  <c:v>963261.82</c:v>
                </c:pt>
              </c:numCache>
            </c:numRef>
          </c:val>
          <c:extLst>
            <c:ext xmlns:c16="http://schemas.microsoft.com/office/drawing/2014/chart" uri="{C3380CC4-5D6E-409C-BE32-E72D297353CC}">
              <c16:uniqueId val="{00000000-5E20-4669-A55C-1B5B732EFF4E}"/>
            </c:ext>
          </c:extLst>
        </c:ser>
        <c:dLbls>
          <c:dLblPos val="outEnd"/>
          <c:showLegendKey val="0"/>
          <c:showVal val="1"/>
          <c:showCatName val="0"/>
          <c:showSerName val="0"/>
          <c:showPercent val="0"/>
          <c:showBubbleSize val="0"/>
        </c:dLbls>
        <c:gapWidth val="80"/>
        <c:overlap val="-20"/>
        <c:axId val="1811607824"/>
        <c:axId val="1811618704"/>
      </c:barChart>
      <c:catAx>
        <c:axId val="181160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811618704"/>
        <c:crosses val="autoZero"/>
        <c:auto val="1"/>
        <c:lblAlgn val="ctr"/>
        <c:lblOffset val="100"/>
        <c:noMultiLvlLbl val="0"/>
      </c:catAx>
      <c:valAx>
        <c:axId val="1811618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81160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Fonds Propres</c:v>
                </c:pt>
              </c:strCache>
            </c:strRef>
          </c:tx>
          <c:spPr>
            <a:solidFill>
              <a:schemeClr val="accent6">
                <a:lumMod val="75000"/>
              </a:schemeClr>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1"/>
                    </a:solidFill>
                    <a:effectLst/>
                    <a:latin typeface="Calibri" panose="020F050202020403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2013</c:v>
                </c:pt>
                <c:pt idx="1">
                  <c:v>2014</c:v>
                </c:pt>
                <c:pt idx="2">
                  <c:v>2015</c:v>
                </c:pt>
                <c:pt idx="3">
                  <c:v>2016</c:v>
                </c:pt>
                <c:pt idx="4">
                  <c:v>2017</c:v>
                </c:pt>
                <c:pt idx="5">
                  <c:v>2018</c:v>
                </c:pt>
              </c:numCache>
            </c:numRef>
          </c:cat>
          <c:val>
            <c:numRef>
              <c:f>Feuil1!$B$2:$B$7</c:f>
              <c:numCache>
                <c:formatCode>General</c:formatCode>
                <c:ptCount val="6"/>
                <c:pt idx="0">
                  <c:v>769211.08</c:v>
                </c:pt>
                <c:pt idx="1">
                  <c:v>739531.84</c:v>
                </c:pt>
                <c:pt idx="2">
                  <c:v>605509.57999999996</c:v>
                </c:pt>
                <c:pt idx="3">
                  <c:v>631107.21</c:v>
                </c:pt>
                <c:pt idx="4">
                  <c:v>633026.49</c:v>
                </c:pt>
                <c:pt idx="5">
                  <c:v>621846.68000000005</c:v>
                </c:pt>
              </c:numCache>
            </c:numRef>
          </c:val>
          <c:extLst>
            <c:ext xmlns:c16="http://schemas.microsoft.com/office/drawing/2014/chart" uri="{C3380CC4-5D6E-409C-BE32-E72D297353CC}">
              <c16:uniqueId val="{00000000-DAB0-4DD3-A5E7-2C79C362CE35}"/>
            </c:ext>
          </c:extLst>
        </c:ser>
        <c:ser>
          <c:idx val="1"/>
          <c:order val="1"/>
          <c:tx>
            <c:strRef>
              <c:f>Feuil1!$C$1</c:f>
              <c:strCache>
                <c:ptCount val="1"/>
                <c:pt idx="0">
                  <c:v>Fond de Roulement</c:v>
                </c:pt>
              </c:strCache>
            </c:strRef>
          </c:tx>
          <c:spPr>
            <a:solidFill>
              <a:srgbClr val="0070C0"/>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1"/>
                    </a:solidFill>
                    <a:latin typeface="Calibri" panose="020F050202020403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2013</c:v>
                </c:pt>
                <c:pt idx="1">
                  <c:v>2014</c:v>
                </c:pt>
                <c:pt idx="2">
                  <c:v>2015</c:v>
                </c:pt>
                <c:pt idx="3">
                  <c:v>2016</c:v>
                </c:pt>
                <c:pt idx="4">
                  <c:v>2017</c:v>
                </c:pt>
                <c:pt idx="5">
                  <c:v>2018</c:v>
                </c:pt>
              </c:numCache>
            </c:numRef>
          </c:cat>
          <c:val>
            <c:numRef>
              <c:f>Feuil1!$C$2:$C$7</c:f>
              <c:numCache>
                <c:formatCode>General</c:formatCode>
                <c:ptCount val="6"/>
                <c:pt idx="0">
                  <c:v>859825.13</c:v>
                </c:pt>
                <c:pt idx="1">
                  <c:v>820632.55</c:v>
                </c:pt>
                <c:pt idx="2">
                  <c:v>696673.75</c:v>
                </c:pt>
                <c:pt idx="3">
                  <c:v>727999.31</c:v>
                </c:pt>
                <c:pt idx="4">
                  <c:v>761290.47</c:v>
                </c:pt>
                <c:pt idx="5">
                  <c:v>925977.59999999998</c:v>
                </c:pt>
              </c:numCache>
            </c:numRef>
          </c:val>
          <c:extLst>
            <c:ext xmlns:c16="http://schemas.microsoft.com/office/drawing/2014/chart" uri="{C3380CC4-5D6E-409C-BE32-E72D297353CC}">
              <c16:uniqueId val="{00000001-DAB0-4DD3-A5E7-2C79C362CE35}"/>
            </c:ext>
          </c:extLst>
        </c:ser>
        <c:dLbls>
          <c:dLblPos val="outEnd"/>
          <c:showLegendKey val="0"/>
          <c:showVal val="1"/>
          <c:showCatName val="0"/>
          <c:showSerName val="0"/>
          <c:showPercent val="0"/>
          <c:showBubbleSize val="0"/>
        </c:dLbls>
        <c:gapWidth val="80"/>
        <c:overlap val="-20"/>
        <c:axId val="1811607824"/>
        <c:axId val="1811618704"/>
      </c:barChart>
      <c:catAx>
        <c:axId val="181160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811618704"/>
        <c:crosses val="autoZero"/>
        <c:auto val="1"/>
        <c:lblAlgn val="ctr"/>
        <c:lblOffset val="100"/>
        <c:noMultiLvlLbl val="0"/>
      </c:catAx>
      <c:valAx>
        <c:axId val="1811618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81160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EFCA354-34B9-45B4-A140-EBDC0601E3EC}" type="datetimeFigureOut">
              <a:rPr lang="fr-FR" smtClean="0"/>
              <a:t>19/04/2019</a:t>
            </a:fld>
            <a:endParaRPr lang="fr-FR"/>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C713C86-961B-4AF0-AA11-EBBC819A5782}" type="slidenum">
              <a:rPr lang="fr-FR" smtClean="0"/>
              <a:t>‹N°›</a:t>
            </a:fld>
            <a:endParaRPr lang="fr-FR"/>
          </a:p>
        </p:txBody>
      </p:sp>
    </p:spTree>
    <p:extLst>
      <p:ext uri="{BB962C8B-B14F-4D97-AF65-F5344CB8AC3E}">
        <p14:creationId xmlns:p14="http://schemas.microsoft.com/office/powerpoint/2010/main" val="178992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C713C86-961B-4AF0-AA11-EBBC819A5782}" type="slidenum">
              <a:rPr lang="fr-FR" smtClean="0"/>
              <a:t>1</a:t>
            </a:fld>
            <a:endParaRPr lang="fr-FR"/>
          </a:p>
        </p:txBody>
      </p:sp>
    </p:spTree>
    <p:extLst>
      <p:ext uri="{BB962C8B-B14F-4D97-AF65-F5344CB8AC3E}">
        <p14:creationId xmlns:p14="http://schemas.microsoft.com/office/powerpoint/2010/main" val="97792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C713C86-961B-4AF0-AA11-EBBC819A5782}" type="slidenum">
              <a:rPr lang="fr-FR" smtClean="0"/>
              <a:t>30</a:t>
            </a:fld>
            <a:endParaRPr lang="fr-FR"/>
          </a:p>
        </p:txBody>
      </p:sp>
    </p:spTree>
    <p:extLst>
      <p:ext uri="{BB962C8B-B14F-4D97-AF65-F5344CB8AC3E}">
        <p14:creationId xmlns:p14="http://schemas.microsoft.com/office/powerpoint/2010/main" val="193675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normAutofit/>
          </a:bodyPr>
          <a:lstStyle>
            <a:lvl1pPr algn="ctr">
              <a:defRPr lang="fr-FR" sz="6000" b="1" kern="1200" cap="all" baseline="0" dirty="0">
                <a:solidFill>
                  <a:srgbClr val="FFC000"/>
                </a:solidFill>
                <a:latin typeface="+mj-lt"/>
                <a:ea typeface="+mj-ea"/>
                <a:cs typeface="+mj-cs"/>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normAutofit/>
          </a:bodyPr>
          <a:lstStyle>
            <a:lvl1pPr marL="0" indent="0" algn="ctr" defTabSz="914400" rtl="0" eaLnBrk="1" latinLnBrk="0" hangingPunct="1">
              <a:lnSpc>
                <a:spcPct val="90000"/>
              </a:lnSpc>
              <a:spcBef>
                <a:spcPts val="1000"/>
              </a:spcBef>
              <a:buFontTx/>
              <a:buNone/>
              <a:defRPr lang="fr-FR" sz="2400" kern="1200" dirty="0">
                <a:solidFill>
                  <a:schemeClr val="accent5">
                    <a:lumMod val="60000"/>
                    <a:lumOff val="40000"/>
                  </a:schemeClr>
                </a:solidFill>
                <a:latin typeface="Bauhaus 93" panose="04030905020B02020C02" pitchFamily="82"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lvl1pPr>
              <a:defRPr i="1"/>
            </a:lvl1pPr>
          </a:lstStyle>
          <a:p>
            <a:fld id="{247979CF-9BFD-CA46-AA10-436AE70D495D}" type="datetime1">
              <a:rPr lang="fr-FR" smtClean="0"/>
              <a:t>19/04/2019</a:t>
            </a:fld>
            <a:endParaRPr lang="fr-FR" dirty="0"/>
          </a:p>
        </p:txBody>
      </p:sp>
      <p:sp>
        <p:nvSpPr>
          <p:cNvPr id="5" name="Espace réservé du pied de page 4"/>
          <p:cNvSpPr>
            <a:spLocks noGrp="1"/>
          </p:cNvSpPr>
          <p:nvPr>
            <p:ph type="ftr" sz="quarter" idx="11"/>
          </p:nvPr>
        </p:nvSpPr>
        <p:spPr/>
        <p:txBody>
          <a:bodyPr/>
          <a:lstStyle>
            <a:lvl1pPr>
              <a:defRPr i="1"/>
            </a:lvl1pPr>
          </a:lstStyle>
          <a:p>
            <a:r>
              <a:rPr lang="fr-FR"/>
              <a:t>USEP nationale</a:t>
            </a:r>
            <a:endParaRPr lang="fr-FR" dirty="0"/>
          </a:p>
        </p:txBody>
      </p:sp>
    </p:spTree>
    <p:extLst>
      <p:ext uri="{BB962C8B-B14F-4D97-AF65-F5344CB8AC3E}">
        <p14:creationId xmlns:p14="http://schemas.microsoft.com/office/powerpoint/2010/main" val="212025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de la date 3"/>
          <p:cNvSpPr>
            <a:spLocks noGrp="1"/>
          </p:cNvSpPr>
          <p:nvPr>
            <p:ph type="dt" sz="half" idx="10"/>
          </p:nvPr>
        </p:nvSpPr>
        <p:spPr/>
        <p:txBody>
          <a:bodyPr/>
          <a:lstStyle/>
          <a:p>
            <a:fld id="{EA9F32A8-556A-CD4F-A13B-E930873CE173}" type="datetime1">
              <a:rPr lang="fr-FR" smtClean="0"/>
              <a:t>19/04/2019</a:t>
            </a:fld>
            <a:endParaRPr lang="fr-FR"/>
          </a:p>
        </p:txBody>
      </p:sp>
      <p:sp>
        <p:nvSpPr>
          <p:cNvPr id="5" name="Espace réservé du pied de page 4"/>
          <p:cNvSpPr>
            <a:spLocks noGrp="1"/>
          </p:cNvSpPr>
          <p:nvPr>
            <p:ph type="ftr" sz="quarter" idx="11"/>
          </p:nvPr>
        </p:nvSpPr>
        <p:spPr/>
        <p:txBody>
          <a:bodyPr/>
          <a:lstStyle/>
          <a:p>
            <a:r>
              <a:rPr lang="fr-FR"/>
              <a:t>USEP nationale</a:t>
            </a:r>
          </a:p>
        </p:txBody>
      </p:sp>
      <p:sp>
        <p:nvSpPr>
          <p:cNvPr id="6" name="Espace réservé du numéro de diapositive 5"/>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37324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1289957"/>
            <a:ext cx="2628900" cy="488700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955220" y="365125"/>
            <a:ext cx="7617280" cy="5811838"/>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de la date 3"/>
          <p:cNvSpPr>
            <a:spLocks noGrp="1"/>
          </p:cNvSpPr>
          <p:nvPr>
            <p:ph type="dt" sz="half" idx="10"/>
          </p:nvPr>
        </p:nvSpPr>
        <p:spPr/>
        <p:txBody>
          <a:bodyPr/>
          <a:lstStyle/>
          <a:p>
            <a:fld id="{D6CB391C-91B5-1049-8CAC-3A93B8BEAA2E}" type="datetime1">
              <a:rPr lang="fr-FR" smtClean="0"/>
              <a:t>19/04/2019</a:t>
            </a:fld>
            <a:endParaRPr lang="fr-FR"/>
          </a:p>
        </p:txBody>
      </p:sp>
      <p:sp>
        <p:nvSpPr>
          <p:cNvPr id="5" name="Espace réservé du pied de page 4"/>
          <p:cNvSpPr>
            <a:spLocks noGrp="1"/>
          </p:cNvSpPr>
          <p:nvPr>
            <p:ph type="ftr" sz="quarter" idx="11"/>
          </p:nvPr>
        </p:nvSpPr>
        <p:spPr/>
        <p:txBody>
          <a:bodyPr/>
          <a:lstStyle/>
          <a:p>
            <a:r>
              <a:rPr lang="fr-FR"/>
              <a:t>USEP nationale</a:t>
            </a:r>
          </a:p>
        </p:txBody>
      </p:sp>
      <p:sp>
        <p:nvSpPr>
          <p:cNvPr id="6" name="Espace réservé du numéro de diapositive 5"/>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371210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lang="fr-FR" sz="5400" kern="1200" dirty="0">
                <a:solidFill>
                  <a:srgbClr val="FFC000"/>
                </a:solidFill>
                <a:latin typeface="+mj-lt"/>
                <a:ea typeface="+mn-ea"/>
                <a:cs typeface="+mn-cs"/>
              </a:defRPr>
            </a:lvl1pPr>
          </a:lstStyle>
          <a:p>
            <a:r>
              <a:rPr lang="fr-FR" dirty="0"/>
              <a:t>Modifiez le style du titre</a:t>
            </a:r>
          </a:p>
        </p:txBody>
      </p:sp>
      <p:sp>
        <p:nvSpPr>
          <p:cNvPr id="3" name="Espace réservé du contenu 2"/>
          <p:cNvSpPr>
            <a:spLocks noGrp="1"/>
          </p:cNvSpPr>
          <p:nvPr>
            <p:ph idx="1"/>
          </p:nvPr>
        </p:nvSpPr>
        <p:spPr/>
        <p:txBody>
          <a:bodyPr/>
          <a:lstStyle>
            <a:lvl2pPr marL="800100" indent="-342900">
              <a:buFont typeface="Wingdings" panose="05000000000000000000" pitchFamily="2" charset="2"/>
              <a:buChar char="Ø"/>
              <a:defRPr/>
            </a:lvl2pPr>
            <a:lvl3pPr marL="1143000" indent="-228600">
              <a:buFont typeface="Wingdings" panose="05000000000000000000" pitchFamily="2" charset="2"/>
              <a:buChar char="ü"/>
              <a:defRPr/>
            </a:lvl3pPr>
            <a:lvl4pPr marL="1657350" indent="-285750">
              <a:buFont typeface="Bauhaus" pitchFamily="2" charset="0"/>
              <a:buChar char="-"/>
              <a:defRPr/>
            </a:lvl4pPr>
          </a:lstStyle>
          <a:p>
            <a:pPr lvl="0"/>
            <a:r>
              <a:rPr lang="fr-FR" dirty="0"/>
              <a:t>Modifiez les styles du texte du masque</a:t>
            </a:r>
          </a:p>
          <a:p>
            <a:pPr lvl="1"/>
            <a:r>
              <a:rPr lang="fr-FR" dirty="0"/>
              <a:t>Deuxième niveau</a:t>
            </a:r>
          </a:p>
          <a:p>
            <a:pPr lvl="2"/>
            <a:r>
              <a:rPr lang="fr-FR" dirty="0"/>
              <a:t> Troisième niveau</a:t>
            </a:r>
          </a:p>
          <a:p>
            <a:pPr lvl="3"/>
            <a:r>
              <a:rPr lang="fr-FR" dirty="0"/>
              <a:t>Quatrième niveau</a:t>
            </a:r>
          </a:p>
        </p:txBody>
      </p:sp>
      <p:sp>
        <p:nvSpPr>
          <p:cNvPr id="4" name="Espace réservé de la date 3"/>
          <p:cNvSpPr>
            <a:spLocks noGrp="1"/>
          </p:cNvSpPr>
          <p:nvPr>
            <p:ph type="dt" sz="half" idx="10"/>
          </p:nvPr>
        </p:nvSpPr>
        <p:spPr/>
        <p:txBody>
          <a:bodyPr/>
          <a:lstStyle/>
          <a:p>
            <a:fld id="{0C02BEA4-2B72-3A43-B65D-B18DE57A38DD}" type="datetime1">
              <a:rPr lang="fr-FR" smtClean="0"/>
              <a:t>19/04/2019</a:t>
            </a:fld>
            <a:endParaRPr lang="fr-FR"/>
          </a:p>
        </p:txBody>
      </p:sp>
      <p:sp>
        <p:nvSpPr>
          <p:cNvPr id="5" name="Espace réservé du pied de page 4"/>
          <p:cNvSpPr>
            <a:spLocks noGrp="1"/>
          </p:cNvSpPr>
          <p:nvPr>
            <p:ph type="ftr" sz="quarter" idx="11"/>
          </p:nvPr>
        </p:nvSpPr>
        <p:spPr/>
        <p:txBody>
          <a:bodyPr/>
          <a:lstStyle/>
          <a:p>
            <a:r>
              <a:rPr lang="fr-FR"/>
              <a:t>USEP nationale</a:t>
            </a:r>
          </a:p>
        </p:txBody>
      </p:sp>
      <p:sp>
        <p:nvSpPr>
          <p:cNvPr id="6" name="Espace réservé du numéro de diapositive 5"/>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301709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55220" y="1709738"/>
            <a:ext cx="10392230" cy="2852737"/>
          </a:xfrm>
        </p:spPr>
        <p:txBody>
          <a:bodyPr anchor="b">
            <a:normAutofit/>
          </a:bodyPr>
          <a:lstStyle>
            <a:lvl1pPr>
              <a:defRPr lang="fr-FR" sz="5400" kern="1200" dirty="0">
                <a:solidFill>
                  <a:srgbClr val="FFC000"/>
                </a:solidFill>
                <a:latin typeface="+mj-lt"/>
                <a:ea typeface="+mn-ea"/>
                <a:cs typeface="+mn-cs"/>
              </a:defRPr>
            </a:lvl1pPr>
          </a:lstStyle>
          <a:p>
            <a:r>
              <a:rPr lang="fr-FR" dirty="0"/>
              <a:t>Modifiez le style du titre</a:t>
            </a:r>
          </a:p>
        </p:txBody>
      </p:sp>
      <p:sp>
        <p:nvSpPr>
          <p:cNvPr id="3" name="Espace réservé du texte 2"/>
          <p:cNvSpPr>
            <a:spLocks noGrp="1"/>
          </p:cNvSpPr>
          <p:nvPr>
            <p:ph type="body" idx="1"/>
          </p:nvPr>
        </p:nvSpPr>
        <p:spPr>
          <a:xfrm>
            <a:off x="955220" y="4589463"/>
            <a:ext cx="10392230" cy="1500187"/>
          </a:xfrm>
        </p:spPr>
        <p:txBody>
          <a:bodyPr>
            <a:normAutofit/>
          </a:bodyPr>
          <a:lstStyle>
            <a:lvl1pPr marL="0" indent="0">
              <a:buNone/>
              <a:defRPr lang="fr-FR" sz="2400" kern="1200" dirty="0" smtClean="0">
                <a:solidFill>
                  <a:schemeClr val="accent5">
                    <a:lumMod val="60000"/>
                    <a:lumOff val="40000"/>
                  </a:schemeClr>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10A9AAD2-9CD9-6A46-B792-B266629963F1}" type="datetime1">
              <a:rPr lang="fr-FR" smtClean="0"/>
              <a:t>19/04/2019</a:t>
            </a:fld>
            <a:endParaRPr lang="fr-FR"/>
          </a:p>
        </p:txBody>
      </p:sp>
      <p:sp>
        <p:nvSpPr>
          <p:cNvPr id="5" name="Espace réservé du pied de page 4"/>
          <p:cNvSpPr>
            <a:spLocks noGrp="1"/>
          </p:cNvSpPr>
          <p:nvPr>
            <p:ph type="ftr" sz="quarter" idx="11"/>
          </p:nvPr>
        </p:nvSpPr>
        <p:spPr/>
        <p:txBody>
          <a:bodyPr/>
          <a:lstStyle/>
          <a:p>
            <a:r>
              <a:rPr lang="fr-FR"/>
              <a:t>USEP nationale</a:t>
            </a:r>
          </a:p>
        </p:txBody>
      </p:sp>
      <p:sp>
        <p:nvSpPr>
          <p:cNvPr id="6" name="Espace réservé du numéro de diapositive 5"/>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393875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marL="0" algn="l" defTabSz="914400" rtl="0" eaLnBrk="1" latinLnBrk="0" hangingPunct="1">
              <a:defRPr lang="fr-FR" sz="5400" kern="1200" dirty="0">
                <a:solidFill>
                  <a:srgbClr val="FFC000"/>
                </a:solidFill>
                <a:latin typeface="+mj-lt"/>
                <a:ea typeface="+mn-ea"/>
                <a:cs typeface="+mn-cs"/>
              </a:defRPr>
            </a:lvl1pPr>
          </a:lstStyle>
          <a:p>
            <a:r>
              <a:rPr lang="fr-FR" dirty="0"/>
              <a:t>Modifiez le style du titre</a:t>
            </a:r>
          </a:p>
        </p:txBody>
      </p:sp>
      <p:sp>
        <p:nvSpPr>
          <p:cNvPr id="3" name="Espace réservé du contenu 2"/>
          <p:cNvSpPr>
            <a:spLocks noGrp="1"/>
          </p:cNvSpPr>
          <p:nvPr>
            <p:ph sz="half" idx="1"/>
          </p:nvPr>
        </p:nvSpPr>
        <p:spPr>
          <a:xfrm>
            <a:off x="955220" y="1825625"/>
            <a:ext cx="5064580" cy="435133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e la date 4"/>
          <p:cNvSpPr>
            <a:spLocks noGrp="1"/>
          </p:cNvSpPr>
          <p:nvPr>
            <p:ph type="dt" sz="half" idx="10"/>
          </p:nvPr>
        </p:nvSpPr>
        <p:spPr/>
        <p:txBody>
          <a:bodyPr/>
          <a:lstStyle/>
          <a:p>
            <a:fld id="{6EB6699F-24C1-444F-AC84-5DD01422761E}" type="datetime1">
              <a:rPr lang="fr-FR" smtClean="0"/>
              <a:t>19/04/2019</a:t>
            </a:fld>
            <a:endParaRPr lang="fr-FR"/>
          </a:p>
        </p:txBody>
      </p:sp>
      <p:sp>
        <p:nvSpPr>
          <p:cNvPr id="6" name="Espace réservé du pied de page 5"/>
          <p:cNvSpPr>
            <a:spLocks noGrp="1"/>
          </p:cNvSpPr>
          <p:nvPr>
            <p:ph type="ftr" sz="quarter" idx="11"/>
          </p:nvPr>
        </p:nvSpPr>
        <p:spPr/>
        <p:txBody>
          <a:bodyPr/>
          <a:lstStyle/>
          <a:p>
            <a:r>
              <a:rPr lang="fr-FR"/>
              <a:t>USEP nationale</a:t>
            </a:r>
          </a:p>
        </p:txBody>
      </p:sp>
      <p:sp>
        <p:nvSpPr>
          <p:cNvPr id="7" name="Espace réservé du numéro de diapositive 6"/>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284703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55220" y="365125"/>
            <a:ext cx="9691009" cy="1325563"/>
          </a:xfrm>
        </p:spPr>
        <p:txBody>
          <a:bodyPr>
            <a:normAutofit/>
          </a:bodyPr>
          <a:lstStyle>
            <a:lvl1pPr marL="0" algn="l" defTabSz="914400" rtl="0" eaLnBrk="1" latinLnBrk="0" hangingPunct="1">
              <a:defRPr lang="fr-FR" sz="5400" kern="1200" dirty="0">
                <a:solidFill>
                  <a:srgbClr val="FFC000"/>
                </a:solidFill>
                <a:latin typeface="+mj-lt"/>
                <a:ea typeface="+mn-ea"/>
                <a:cs typeface="+mn-cs"/>
              </a:defRPr>
            </a:lvl1pPr>
          </a:lstStyle>
          <a:p>
            <a:r>
              <a:rPr lang="fr-FR" dirty="0"/>
              <a:t>Modifiez le style du titre</a:t>
            </a:r>
          </a:p>
        </p:txBody>
      </p:sp>
      <p:sp>
        <p:nvSpPr>
          <p:cNvPr id="3" name="Espace réservé du texte 2"/>
          <p:cNvSpPr>
            <a:spLocks noGrp="1"/>
          </p:cNvSpPr>
          <p:nvPr>
            <p:ph type="body" idx="1"/>
          </p:nvPr>
        </p:nvSpPr>
        <p:spPr>
          <a:xfrm>
            <a:off x="955220" y="1681163"/>
            <a:ext cx="5042355" cy="82391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955220" y="2505075"/>
            <a:ext cx="5042355" cy="3684588"/>
          </a:xfrm>
        </p:spPr>
        <p:txBody>
          <a:bodyPr/>
          <a:lstStyle>
            <a:lvl1pPr marL="457200" indent="-457200" algn="l" defTabSz="914400" rtl="0" eaLnBrk="1" latinLnBrk="0" hangingPunct="1">
              <a:lnSpc>
                <a:spcPct val="80000"/>
              </a:lnSpc>
              <a:spcBef>
                <a:spcPts val="1000"/>
              </a:spcBef>
              <a:buFontTx/>
              <a:buBlip>
                <a:blip r:embed="rId2"/>
              </a:buBlip>
              <a:defRPr lang="fr-FR" sz="2600" kern="1200" dirty="0" smtClean="0">
                <a:solidFill>
                  <a:schemeClr val="bg1">
                    <a:lumMod val="65000"/>
                  </a:schemeClr>
                </a:solidFill>
                <a:latin typeface="+mn-lt"/>
                <a:ea typeface="+mn-ea"/>
                <a:cs typeface="+mn-cs"/>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457200" indent="-457200">
              <a:defRPr lang="fr-FR" sz="2600" kern="1200" dirty="0" smtClean="0">
                <a:solidFill>
                  <a:schemeClr val="bg1">
                    <a:lumMod val="65000"/>
                  </a:schemeClr>
                </a:solidFill>
                <a:latin typeface="+mn-lt"/>
                <a:ea typeface="+mn-ea"/>
                <a:cs typeface="+mn-cs"/>
              </a:defRPr>
            </a:lvl1pPr>
          </a:lstStyle>
          <a:p>
            <a:pPr marL="457200" lvl="0" indent="-457200" algn="l" defTabSz="914400" rtl="0" eaLnBrk="1" latinLnBrk="0" hangingPunct="1">
              <a:lnSpc>
                <a:spcPct val="80000"/>
              </a:lnSpc>
              <a:spcBef>
                <a:spcPts val="1000"/>
              </a:spcBef>
              <a:buFontTx/>
              <a:buBlip>
                <a:blip r:embed="rId2"/>
              </a:buBlip>
            </a:pPr>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e la date 6"/>
          <p:cNvSpPr>
            <a:spLocks noGrp="1"/>
          </p:cNvSpPr>
          <p:nvPr>
            <p:ph type="dt" sz="half" idx="10"/>
          </p:nvPr>
        </p:nvSpPr>
        <p:spPr/>
        <p:txBody>
          <a:bodyPr/>
          <a:lstStyle/>
          <a:p>
            <a:fld id="{AA17C7EC-C8DC-AF4C-A646-D0D1AED6636E}" type="datetime1">
              <a:rPr lang="fr-FR" smtClean="0"/>
              <a:t>19/04/2019</a:t>
            </a:fld>
            <a:endParaRPr lang="fr-FR"/>
          </a:p>
        </p:txBody>
      </p:sp>
      <p:sp>
        <p:nvSpPr>
          <p:cNvPr id="8" name="Espace réservé du pied de page 7"/>
          <p:cNvSpPr>
            <a:spLocks noGrp="1"/>
          </p:cNvSpPr>
          <p:nvPr>
            <p:ph type="ftr" sz="quarter" idx="11"/>
          </p:nvPr>
        </p:nvSpPr>
        <p:spPr/>
        <p:txBody>
          <a:bodyPr/>
          <a:lstStyle/>
          <a:p>
            <a:r>
              <a:rPr lang="fr-FR"/>
              <a:t>USEP nationale</a:t>
            </a:r>
          </a:p>
        </p:txBody>
      </p:sp>
      <p:sp>
        <p:nvSpPr>
          <p:cNvPr id="9" name="Espace réservé du numéro de diapositive 8"/>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194660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marL="0" algn="l" defTabSz="914400" rtl="0" eaLnBrk="1" latinLnBrk="0" hangingPunct="1">
              <a:defRPr lang="fr-FR" sz="5400" kern="1200" dirty="0">
                <a:solidFill>
                  <a:srgbClr val="FFC000"/>
                </a:solidFill>
                <a:latin typeface="+mj-lt"/>
                <a:ea typeface="+mn-ea"/>
                <a:cs typeface="+mn-cs"/>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9DBB5411-D8E6-7D45-AF21-B31C17210556}" type="datetime1">
              <a:rPr lang="fr-FR" smtClean="0"/>
              <a:t>19/04/2019</a:t>
            </a:fld>
            <a:endParaRPr lang="fr-FR"/>
          </a:p>
        </p:txBody>
      </p:sp>
      <p:sp>
        <p:nvSpPr>
          <p:cNvPr id="4" name="Espace réservé du pied de page 3"/>
          <p:cNvSpPr>
            <a:spLocks noGrp="1"/>
          </p:cNvSpPr>
          <p:nvPr>
            <p:ph type="ftr" sz="quarter" idx="11"/>
          </p:nvPr>
        </p:nvSpPr>
        <p:spPr/>
        <p:txBody>
          <a:bodyPr/>
          <a:lstStyle/>
          <a:p>
            <a:r>
              <a:rPr lang="fr-FR"/>
              <a:t>USEP nationale</a:t>
            </a:r>
          </a:p>
        </p:txBody>
      </p:sp>
      <p:sp>
        <p:nvSpPr>
          <p:cNvPr id="5" name="Espace réservé du numéro de diapositive 4"/>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261279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307B5D-595F-204C-9416-9FDD309C5131}" type="datetime1">
              <a:rPr lang="fr-FR" smtClean="0"/>
              <a:t>19/04/2019</a:t>
            </a:fld>
            <a:endParaRPr lang="fr-FR"/>
          </a:p>
        </p:txBody>
      </p:sp>
      <p:sp>
        <p:nvSpPr>
          <p:cNvPr id="3" name="Espace réservé du pied de page 2"/>
          <p:cNvSpPr>
            <a:spLocks noGrp="1"/>
          </p:cNvSpPr>
          <p:nvPr>
            <p:ph type="ftr" sz="quarter" idx="11"/>
          </p:nvPr>
        </p:nvSpPr>
        <p:spPr/>
        <p:txBody>
          <a:bodyPr/>
          <a:lstStyle/>
          <a:p>
            <a:r>
              <a:rPr lang="fr-FR"/>
              <a:t>USEP nationale</a:t>
            </a:r>
          </a:p>
        </p:txBody>
      </p:sp>
      <p:sp>
        <p:nvSpPr>
          <p:cNvPr id="4" name="Espace réservé du numéro de diapositive 3"/>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233332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55220" y="457200"/>
            <a:ext cx="3816805" cy="1600200"/>
          </a:xfrm>
        </p:spPr>
        <p:txBody>
          <a:bodyPr anchor="b"/>
          <a:lstStyle>
            <a:lvl1pPr>
              <a:defRPr sz="3200"/>
            </a:lvl1pPr>
          </a:lstStyle>
          <a:p>
            <a:r>
              <a:rPr lang="fr-FR" dirty="0"/>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 Troisième niveau</a:t>
            </a:r>
          </a:p>
          <a:p>
            <a:pPr lvl="3"/>
            <a:r>
              <a:rPr lang="fr-FR" dirty="0"/>
              <a:t>Quatrième niveau</a:t>
            </a:r>
          </a:p>
        </p:txBody>
      </p:sp>
      <p:sp>
        <p:nvSpPr>
          <p:cNvPr id="4" name="Espace réservé du texte 3"/>
          <p:cNvSpPr>
            <a:spLocks noGrp="1"/>
          </p:cNvSpPr>
          <p:nvPr>
            <p:ph type="body" sz="half" idx="2"/>
          </p:nvPr>
        </p:nvSpPr>
        <p:spPr>
          <a:xfrm>
            <a:off x="955220" y="2057400"/>
            <a:ext cx="381680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65161B6-4100-BE45-AA49-58B1672B5DD4}" type="datetime1">
              <a:rPr lang="fr-FR" smtClean="0"/>
              <a:t>19/04/2019</a:t>
            </a:fld>
            <a:endParaRPr lang="fr-FR"/>
          </a:p>
        </p:txBody>
      </p:sp>
      <p:sp>
        <p:nvSpPr>
          <p:cNvPr id="6" name="Espace réservé du pied de page 5"/>
          <p:cNvSpPr>
            <a:spLocks noGrp="1"/>
          </p:cNvSpPr>
          <p:nvPr>
            <p:ph type="ftr" sz="quarter" idx="11"/>
          </p:nvPr>
        </p:nvSpPr>
        <p:spPr/>
        <p:txBody>
          <a:bodyPr/>
          <a:lstStyle/>
          <a:p>
            <a:r>
              <a:rPr lang="fr-FR"/>
              <a:t>USEP nationale</a:t>
            </a:r>
          </a:p>
        </p:txBody>
      </p:sp>
      <p:sp>
        <p:nvSpPr>
          <p:cNvPr id="7" name="Espace réservé du numéro de diapositive 6"/>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124208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55220" y="457200"/>
            <a:ext cx="381680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955220" y="2057400"/>
            <a:ext cx="381680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2F68773-DD6E-6948-B67F-41413BB4C473}" type="datetime1">
              <a:rPr lang="fr-FR" smtClean="0"/>
              <a:t>19/04/2019</a:t>
            </a:fld>
            <a:endParaRPr lang="fr-FR"/>
          </a:p>
        </p:txBody>
      </p:sp>
      <p:sp>
        <p:nvSpPr>
          <p:cNvPr id="6" name="Espace réservé du pied de page 5"/>
          <p:cNvSpPr>
            <a:spLocks noGrp="1"/>
          </p:cNvSpPr>
          <p:nvPr>
            <p:ph type="ftr" sz="quarter" idx="11"/>
          </p:nvPr>
        </p:nvSpPr>
        <p:spPr/>
        <p:txBody>
          <a:bodyPr/>
          <a:lstStyle/>
          <a:p>
            <a:r>
              <a:rPr lang="fr-FR"/>
              <a:t>USEP nationale</a:t>
            </a:r>
          </a:p>
        </p:txBody>
      </p:sp>
      <p:sp>
        <p:nvSpPr>
          <p:cNvPr id="7" name="Espace réservé du numéro de diapositive 6"/>
          <p:cNvSpPr>
            <a:spLocks noGrp="1"/>
          </p:cNvSpPr>
          <p:nvPr>
            <p:ph type="sldNum" sz="quarter" idx="12"/>
          </p:nvPr>
        </p:nvSpPr>
        <p:spPr/>
        <p:txBody>
          <a:bodyPr/>
          <a:lstStyle/>
          <a:p>
            <a:fld id="{31E013BF-C868-4202-8142-81E9E4169776}" type="slidenum">
              <a:rPr lang="fr-FR" smtClean="0"/>
              <a:t>‹N°›</a:t>
            </a:fld>
            <a:endParaRPr lang="fr-FR"/>
          </a:p>
        </p:txBody>
      </p:sp>
    </p:spTree>
    <p:extLst>
      <p:ext uri="{BB962C8B-B14F-4D97-AF65-F5344CB8AC3E}">
        <p14:creationId xmlns:p14="http://schemas.microsoft.com/office/powerpoint/2010/main" val="166092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55221" y="365125"/>
            <a:ext cx="9682844"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955220" y="1825625"/>
            <a:ext cx="10398579"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 Troisième niveau</a:t>
            </a:r>
          </a:p>
          <a:p>
            <a:pPr lvl="3"/>
            <a:r>
              <a:rPr lang="fr-FR" dirty="0"/>
              <a:t>Quatrième niveau</a:t>
            </a:r>
          </a:p>
        </p:txBody>
      </p:sp>
      <p:sp>
        <p:nvSpPr>
          <p:cNvPr id="4" name="Espace réservé de la date 3"/>
          <p:cNvSpPr>
            <a:spLocks noGrp="1"/>
          </p:cNvSpPr>
          <p:nvPr>
            <p:ph type="dt" sz="half" idx="2"/>
          </p:nvPr>
        </p:nvSpPr>
        <p:spPr>
          <a:xfrm>
            <a:off x="955220" y="6356350"/>
            <a:ext cx="2626180"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fld id="{E98EA110-45C7-2045-B91B-5588D847D4A1}" type="datetime1">
              <a:rPr lang="fr-FR" smtClean="0"/>
              <a:t>19/04/2019</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r>
              <a:rPr lang="fr-FR"/>
              <a:t>USEP nationale</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i="1">
                <a:solidFill>
                  <a:schemeClr val="tx1">
                    <a:tint val="75000"/>
                  </a:schemeClr>
                </a:solidFill>
              </a:defRPr>
            </a:lvl1pPr>
          </a:lstStyle>
          <a:p>
            <a:fld id="{31E013BF-C868-4202-8142-81E9E4169776}" type="slidenum">
              <a:rPr lang="fr-FR" smtClean="0"/>
              <a:pPr/>
              <a:t>‹N°›</a:t>
            </a:fld>
            <a:endParaRPr lang="fr-FR" dirty="0"/>
          </a:p>
        </p:txBody>
      </p:sp>
    </p:spTree>
    <p:extLst>
      <p:ext uri="{BB962C8B-B14F-4D97-AF65-F5344CB8AC3E}">
        <p14:creationId xmlns:p14="http://schemas.microsoft.com/office/powerpoint/2010/main" val="35864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lang="fr-FR" sz="5400" b="1" kern="1200" cap="small" baseline="0" dirty="0">
          <a:solidFill>
            <a:srgbClr val="FFC000"/>
          </a:solidFill>
          <a:latin typeface="+mj-lt"/>
          <a:ea typeface="+mn-ea"/>
          <a:cs typeface="+mn-cs"/>
        </a:defRPr>
      </a:lvl1pPr>
    </p:titleStyle>
    <p:bodyStyle>
      <a:lvl1pPr marL="457200" indent="-457200" algn="l" defTabSz="914400" rtl="0" eaLnBrk="1" latinLnBrk="0" hangingPunct="1">
        <a:lnSpc>
          <a:spcPct val="80000"/>
        </a:lnSpc>
        <a:spcBef>
          <a:spcPts val="1000"/>
        </a:spcBef>
        <a:buFontTx/>
        <a:buBlip>
          <a:blip r:embed="rId14"/>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re 8"/>
          <p:cNvSpPr>
            <a:spLocks noGrp="1"/>
          </p:cNvSpPr>
          <p:nvPr>
            <p:ph type="ctrTitle"/>
          </p:nvPr>
        </p:nvSpPr>
        <p:spPr>
          <a:xfrm>
            <a:off x="6138735" y="2434359"/>
            <a:ext cx="5478084" cy="583435"/>
          </a:xfrm>
        </p:spPr>
        <p:txBody>
          <a:bodyPr anchor="t">
            <a:noAutofit/>
          </a:bodyPr>
          <a:lstStyle/>
          <a:p>
            <a:r>
              <a:rPr lang="fr-FR" sz="3800" dirty="0">
                <a:solidFill>
                  <a:srgbClr val="EB9330"/>
                </a:solidFill>
                <a:effectLst>
                  <a:outerShdw blurRad="38100" dist="38100" dir="2700000" algn="tl">
                    <a:srgbClr val="000000">
                      <a:alpha val="43137"/>
                    </a:srgbClr>
                  </a:outerShdw>
                </a:effectLst>
              </a:rPr>
              <a:t>RAPPORT FINANCIER 2018</a:t>
            </a:r>
          </a:p>
        </p:txBody>
      </p:sp>
      <p:sp>
        <p:nvSpPr>
          <p:cNvPr id="10" name="Sous-titre 9"/>
          <p:cNvSpPr>
            <a:spLocks noGrp="1"/>
          </p:cNvSpPr>
          <p:nvPr>
            <p:ph type="subTitle" idx="1"/>
          </p:nvPr>
        </p:nvSpPr>
        <p:spPr>
          <a:xfrm>
            <a:off x="6138734" y="3056868"/>
            <a:ext cx="5478084" cy="1867143"/>
          </a:xfrm>
        </p:spPr>
        <p:txBody>
          <a:bodyPr anchor="t">
            <a:normAutofit/>
          </a:bodyPr>
          <a:lstStyle/>
          <a:p>
            <a:r>
              <a:rPr lang="fr-FR" sz="1800" dirty="0">
                <a:solidFill>
                  <a:schemeClr val="bg1">
                    <a:lumMod val="50000"/>
                  </a:schemeClr>
                </a:solidFill>
                <a:latin typeface="Bauhaus" pitchFamily="2" charset="0"/>
              </a:rPr>
              <a:t>présenté par </a:t>
            </a:r>
            <a:r>
              <a:rPr lang="fr-FR" sz="2500" b="1" dirty="0">
                <a:solidFill>
                  <a:schemeClr val="bg1">
                    <a:lumMod val="50000"/>
                  </a:schemeClr>
                </a:solidFill>
                <a:effectLst>
                  <a:outerShdw blurRad="38100" dist="38100" dir="2700000" algn="tl">
                    <a:srgbClr val="000000">
                      <a:alpha val="43137"/>
                    </a:srgbClr>
                  </a:outerShdw>
                </a:effectLst>
                <a:latin typeface="Bauhaus" pitchFamily="2" charset="0"/>
              </a:rPr>
              <a:t>Dominique LEBELLE</a:t>
            </a:r>
            <a:br>
              <a:rPr lang="fr-FR" sz="2500" b="1" dirty="0">
                <a:solidFill>
                  <a:schemeClr val="bg1">
                    <a:lumMod val="50000"/>
                  </a:schemeClr>
                </a:solidFill>
                <a:latin typeface="Bauhaus" pitchFamily="2" charset="0"/>
              </a:rPr>
            </a:br>
            <a:r>
              <a:rPr lang="fr-FR" sz="1800" dirty="0">
                <a:solidFill>
                  <a:schemeClr val="bg1">
                    <a:lumMod val="50000"/>
                  </a:schemeClr>
                </a:solidFill>
                <a:latin typeface="Bauhaus" pitchFamily="2" charset="0"/>
              </a:rPr>
              <a:t>Trésorière Nationale,</a:t>
            </a:r>
          </a:p>
          <a:p>
            <a:r>
              <a:rPr lang="fr-FR" sz="1800" dirty="0">
                <a:solidFill>
                  <a:schemeClr val="bg1">
                    <a:lumMod val="50000"/>
                  </a:schemeClr>
                </a:solidFill>
                <a:latin typeface="Bauhaus" pitchFamily="2" charset="0"/>
              </a:rPr>
              <a:t>et </a:t>
            </a:r>
            <a:r>
              <a:rPr lang="fr-FR" sz="2500" b="1" dirty="0">
                <a:solidFill>
                  <a:schemeClr val="bg1">
                    <a:lumMod val="50000"/>
                  </a:schemeClr>
                </a:solidFill>
                <a:effectLst>
                  <a:outerShdw blurRad="38100" dist="38100" dir="2700000" algn="tl">
                    <a:srgbClr val="000000">
                      <a:alpha val="43137"/>
                    </a:srgbClr>
                  </a:outerShdw>
                </a:effectLst>
                <a:latin typeface="Bauhaus" pitchFamily="2" charset="0"/>
              </a:rPr>
              <a:t>Francis ROBIN-LEROY</a:t>
            </a:r>
            <a:br>
              <a:rPr lang="fr-FR" sz="1800" dirty="0">
                <a:solidFill>
                  <a:schemeClr val="bg1">
                    <a:lumMod val="50000"/>
                  </a:schemeClr>
                </a:solidFill>
                <a:latin typeface="Bauhaus" pitchFamily="2" charset="0"/>
              </a:rPr>
            </a:br>
            <a:r>
              <a:rPr lang="fr-FR" sz="1800" dirty="0">
                <a:solidFill>
                  <a:schemeClr val="bg1">
                    <a:lumMod val="50000"/>
                  </a:schemeClr>
                </a:solidFill>
                <a:latin typeface="Bauhaus" pitchFamily="2" charset="0"/>
              </a:rPr>
              <a:t>Responsable Administratif et Financier.</a:t>
            </a:r>
          </a:p>
        </p:txBody>
      </p:sp>
      <p:sp>
        <p:nvSpPr>
          <p:cNvPr id="10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Image 11">
            <a:extLst>
              <a:ext uri="{FF2B5EF4-FFF2-40B4-BE49-F238E27FC236}">
                <a16:creationId xmlns:a16="http://schemas.microsoft.com/office/drawing/2014/main" id="{A5EFB35D-13A3-824D-88B7-DFD5450E337E}"/>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r="13102"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18" name="Image 17">
            <a:extLst>
              <a:ext uri="{FF2B5EF4-FFF2-40B4-BE49-F238E27FC236}">
                <a16:creationId xmlns:a16="http://schemas.microsoft.com/office/drawing/2014/main" id="{54951804-E209-C24C-8021-B2BC0A7553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0123" y="204433"/>
            <a:ext cx="1620015" cy="1620015"/>
          </a:xfrm>
          <a:prstGeom prst="rect">
            <a:avLst/>
          </a:prstGeom>
        </p:spPr>
      </p:pic>
      <p:pic>
        <p:nvPicPr>
          <p:cNvPr id="23" name="Image 22" descr="Une image contenant capture d’écran&#10;&#10;Description générée automatiquement">
            <a:extLst>
              <a:ext uri="{FF2B5EF4-FFF2-40B4-BE49-F238E27FC236}">
                <a16:creationId xmlns:a16="http://schemas.microsoft.com/office/drawing/2014/main" id="{C9E2B1AE-EA3F-3848-9127-0AC77BAB03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5372" y="5794585"/>
            <a:ext cx="1714766" cy="912604"/>
          </a:xfrm>
          <a:prstGeom prst="rect">
            <a:avLst/>
          </a:prstGeom>
        </p:spPr>
      </p:pic>
      <p:pic>
        <p:nvPicPr>
          <p:cNvPr id="31" name="Image 30">
            <a:extLst>
              <a:ext uri="{FF2B5EF4-FFF2-40B4-BE49-F238E27FC236}">
                <a16:creationId xmlns:a16="http://schemas.microsoft.com/office/drawing/2014/main" id="{09DEB55E-7F72-4C4C-B78D-05B766E8A9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0554" y="-99383"/>
            <a:ext cx="6101420" cy="779719"/>
          </a:xfrm>
          <a:prstGeom prst="rect">
            <a:avLst/>
          </a:prstGeom>
        </p:spPr>
      </p:pic>
      <p:pic>
        <p:nvPicPr>
          <p:cNvPr id="11" name="Image 10">
            <a:extLst>
              <a:ext uri="{FF2B5EF4-FFF2-40B4-BE49-F238E27FC236}">
                <a16:creationId xmlns:a16="http://schemas.microsoft.com/office/drawing/2014/main" id="{12896E20-DC8B-461B-A3C5-D6D47C4952FB}"/>
              </a:ext>
            </a:extLst>
          </p:cNvPr>
          <p:cNvPicPr>
            <a:picLocks noChangeAspect="1"/>
          </p:cNvPicPr>
          <p:nvPr/>
        </p:nvPicPr>
        <p:blipFill>
          <a:blip r:embed="rId8"/>
          <a:stretch>
            <a:fillRect/>
          </a:stretch>
        </p:blipFill>
        <p:spPr>
          <a:xfrm>
            <a:off x="6501179" y="5313731"/>
            <a:ext cx="2244096" cy="1393458"/>
          </a:xfrm>
          <a:prstGeom prst="rect">
            <a:avLst/>
          </a:prstGeom>
        </p:spPr>
      </p:pic>
    </p:spTree>
    <p:extLst>
      <p:ext uri="{BB962C8B-B14F-4D97-AF65-F5344CB8AC3E}">
        <p14:creationId xmlns:p14="http://schemas.microsoft.com/office/powerpoint/2010/main" val="304894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6F21C4F1-5560-49D1-81DA-7017B4613346}"/>
              </a:ext>
            </a:extLst>
          </p:cNvPr>
          <p:cNvSpPr txBox="1">
            <a:spLocks noChangeArrowheads="1"/>
          </p:cNvSpPr>
          <p:nvPr/>
        </p:nvSpPr>
        <p:spPr>
          <a:xfrm>
            <a:off x="900000" y="1152000"/>
            <a:ext cx="11254986" cy="30958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300" dirty="0">
                <a:solidFill>
                  <a:schemeClr val="accent6">
                    <a:lumMod val="75000"/>
                  </a:schemeClr>
                </a:solidFill>
              </a:rPr>
              <a:t>(hors reprises sur provisions)</a:t>
            </a:r>
            <a:endParaRPr lang="fr-FR" sz="2300" i="1" dirty="0">
              <a:solidFill>
                <a:schemeClr val="accent6">
                  <a:lumMod val="75000"/>
                </a:schemeClr>
              </a:solidFill>
            </a:endParaRPr>
          </a:p>
        </p:txBody>
      </p:sp>
      <p:graphicFrame>
        <p:nvGraphicFramePr>
          <p:cNvPr id="4" name="Tableau 3">
            <a:extLst>
              <a:ext uri="{FF2B5EF4-FFF2-40B4-BE49-F238E27FC236}">
                <a16:creationId xmlns:a16="http://schemas.microsoft.com/office/drawing/2014/main" id="{306AB92F-89EE-442E-A01B-58355A99E1EF}"/>
              </a:ext>
            </a:extLst>
          </p:cNvPr>
          <p:cNvGraphicFramePr>
            <a:graphicFrameLocks noGrp="1"/>
          </p:cNvGraphicFramePr>
          <p:nvPr>
            <p:extLst>
              <p:ext uri="{D42A27DB-BD31-4B8C-83A1-F6EECF244321}">
                <p14:modId xmlns:p14="http://schemas.microsoft.com/office/powerpoint/2010/main" val="2808328561"/>
              </p:ext>
            </p:extLst>
          </p:nvPr>
        </p:nvGraphicFramePr>
        <p:xfrm>
          <a:off x="2124000" y="1800000"/>
          <a:ext cx="8763075" cy="777240"/>
        </p:xfrm>
        <a:graphic>
          <a:graphicData uri="http://schemas.openxmlformats.org/drawingml/2006/table">
            <a:tbl>
              <a:tblPr>
                <a:tableStyleId>{08FB837D-C827-4EFA-A057-4D05807E0F7C}</a:tableStyleId>
              </a:tblPr>
              <a:tblGrid>
                <a:gridCol w="5707015">
                  <a:extLst>
                    <a:ext uri="{9D8B030D-6E8A-4147-A177-3AD203B41FA5}">
                      <a16:colId xmlns:a16="http://schemas.microsoft.com/office/drawing/2014/main" val="20000"/>
                    </a:ext>
                  </a:extLst>
                </a:gridCol>
                <a:gridCol w="1820985">
                  <a:extLst>
                    <a:ext uri="{9D8B030D-6E8A-4147-A177-3AD203B41FA5}">
                      <a16:colId xmlns:a16="http://schemas.microsoft.com/office/drawing/2014/main" val="20001"/>
                    </a:ext>
                  </a:extLst>
                </a:gridCol>
                <a:gridCol w="1235075">
                  <a:extLst>
                    <a:ext uri="{9D8B030D-6E8A-4147-A177-3AD203B41FA5}">
                      <a16:colId xmlns:a16="http://schemas.microsoft.com/office/drawing/2014/main" val="2770483311"/>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PRODUITS</a:t>
                      </a:r>
                      <a:r>
                        <a:rPr lang="fr-FR" sz="2500" b="1" baseline="0" dirty="0">
                          <a:effectLst>
                            <a:outerShdw blurRad="38100" dist="38100" dir="2700000" algn="tl">
                              <a:srgbClr val="000000">
                                <a:alpha val="43137"/>
                              </a:srgbClr>
                            </a:outerShdw>
                          </a:effectLst>
                          <a:latin typeface="Calibri" panose="020F0502020204030204" pitchFamily="34" charset="0"/>
                        </a:rPr>
                        <a:t> FINANCIERS</a:t>
                      </a:r>
                      <a:endParaRPr lang="fr-FR" sz="2500" b="1" dirty="0">
                        <a:effectLst>
                          <a:outerShdw blurRad="38100" dist="38100" dir="2700000" algn="tl">
                            <a:srgbClr val="000000">
                              <a:alpha val="43137"/>
                            </a:srgbClr>
                          </a:outerShdw>
                        </a:effectLst>
                        <a:latin typeface="Calibri" panose="020F0502020204030204" pitchFamily="34" charset="0"/>
                      </a:endParaRPr>
                    </a:p>
                    <a:p>
                      <a:pPr algn="ctr"/>
                      <a:r>
                        <a:rPr lang="fr-FR" sz="2000" i="1" dirty="0">
                          <a:latin typeface="Calibri" panose="020F0502020204030204" pitchFamily="34" charset="0"/>
                        </a:rPr>
                        <a:t>Revenus liés à nos Placements</a:t>
                      </a:r>
                      <a:r>
                        <a:rPr lang="fr-FR" sz="2000" i="1" baseline="0" dirty="0">
                          <a:latin typeface="Calibri" panose="020F0502020204030204" pitchFamily="34" charset="0"/>
                        </a:rPr>
                        <a:t> Financiers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15.612</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b="0" baseline="0" dirty="0">
                          <a:effectLst>
                            <a:outerShdw blurRad="38100" dist="38100" dir="2700000" algn="tl">
                              <a:srgbClr val="000000">
                                <a:alpha val="43137"/>
                              </a:srgbClr>
                            </a:outerShdw>
                          </a:effectLst>
                          <a:latin typeface="Calibri" panose="020F0502020204030204" pitchFamily="34" charset="0"/>
                        </a:rPr>
                        <a:t>-465 €</a:t>
                      </a:r>
                    </a:p>
                  </a:txBody>
                  <a:tcPr anchor="ctr"/>
                </a:tc>
                <a:extLst>
                  <a:ext uri="{0D108BD9-81ED-4DB2-BD59-A6C34878D82A}">
                    <a16:rowId xmlns:a16="http://schemas.microsoft.com/office/drawing/2014/main" val="10000"/>
                  </a:ext>
                </a:extLst>
              </a:tr>
            </a:tbl>
          </a:graphicData>
        </a:graphic>
      </p:graphicFrame>
      <p:sp>
        <p:nvSpPr>
          <p:cNvPr id="5" name="Rectangle 2">
            <a:extLst>
              <a:ext uri="{FF2B5EF4-FFF2-40B4-BE49-F238E27FC236}">
                <a16:creationId xmlns:a16="http://schemas.microsoft.com/office/drawing/2014/main" id="{D5A2AB61-5711-401A-B318-FB1A4D7DEA48}"/>
              </a:ext>
            </a:extLst>
          </p:cNvPr>
          <p:cNvSpPr txBox="1">
            <a:spLocks noChangeArrowheads="1"/>
          </p:cNvSpPr>
          <p:nvPr/>
        </p:nvSpPr>
        <p:spPr>
          <a:xfrm>
            <a:off x="900000" y="577324"/>
            <a:ext cx="11254986" cy="720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Produits Financiers</a:t>
            </a:r>
            <a:endParaRPr lang="fr-FR" sz="4000" b="1" i="1" dirty="0">
              <a:solidFill>
                <a:schemeClr val="accent6">
                  <a:lumMod val="75000"/>
                </a:schemeClr>
              </a:solidFill>
              <a:effectLst>
                <a:outerShdw blurRad="38100" dist="38100" dir="2700000" algn="tl">
                  <a:srgbClr val="000000">
                    <a:alpha val="43137"/>
                  </a:srgbClr>
                </a:outerShdw>
              </a:effectLst>
            </a:endParaRPr>
          </a:p>
        </p:txBody>
      </p:sp>
      <p:sp>
        <p:nvSpPr>
          <p:cNvPr id="7" name="Rectangle 2">
            <a:extLst>
              <a:ext uri="{FF2B5EF4-FFF2-40B4-BE49-F238E27FC236}">
                <a16:creationId xmlns:a16="http://schemas.microsoft.com/office/drawing/2014/main" id="{1F3EB37F-AA33-4F57-9865-19C1C1221D6C}"/>
              </a:ext>
            </a:extLst>
          </p:cNvPr>
          <p:cNvSpPr txBox="1">
            <a:spLocks noChangeArrowheads="1"/>
          </p:cNvSpPr>
          <p:nvPr/>
        </p:nvSpPr>
        <p:spPr>
          <a:xfrm>
            <a:off x="900000" y="3388191"/>
            <a:ext cx="11244672" cy="30958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300" dirty="0">
                <a:solidFill>
                  <a:schemeClr val="accent6">
                    <a:lumMod val="75000"/>
                  </a:schemeClr>
                </a:solidFill>
              </a:rPr>
              <a:t>(hors reprises sur provisions)</a:t>
            </a:r>
            <a:endParaRPr lang="fr-FR" sz="2300" i="1" dirty="0">
              <a:solidFill>
                <a:schemeClr val="accent6">
                  <a:lumMod val="75000"/>
                </a:schemeClr>
              </a:solidFill>
            </a:endParaRPr>
          </a:p>
        </p:txBody>
      </p:sp>
      <p:graphicFrame>
        <p:nvGraphicFramePr>
          <p:cNvPr id="8" name="Tableau 7">
            <a:extLst>
              <a:ext uri="{FF2B5EF4-FFF2-40B4-BE49-F238E27FC236}">
                <a16:creationId xmlns:a16="http://schemas.microsoft.com/office/drawing/2014/main" id="{9BFAA925-0155-4816-B4FD-79F2088C2579}"/>
              </a:ext>
            </a:extLst>
          </p:cNvPr>
          <p:cNvGraphicFramePr>
            <a:graphicFrameLocks noGrp="1"/>
          </p:cNvGraphicFramePr>
          <p:nvPr>
            <p:extLst>
              <p:ext uri="{D42A27DB-BD31-4B8C-83A1-F6EECF244321}">
                <p14:modId xmlns:p14="http://schemas.microsoft.com/office/powerpoint/2010/main" val="2729345114"/>
              </p:ext>
            </p:extLst>
          </p:nvPr>
        </p:nvGraphicFramePr>
        <p:xfrm>
          <a:off x="2123999" y="4036191"/>
          <a:ext cx="8763076" cy="777240"/>
        </p:xfrm>
        <a:graphic>
          <a:graphicData uri="http://schemas.openxmlformats.org/drawingml/2006/table">
            <a:tbl>
              <a:tblPr>
                <a:tableStyleId>{08FB837D-C827-4EFA-A057-4D05807E0F7C}</a:tableStyleId>
              </a:tblPr>
              <a:tblGrid>
                <a:gridCol w="569920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235075">
                  <a:extLst>
                    <a:ext uri="{9D8B030D-6E8A-4147-A177-3AD203B41FA5}">
                      <a16:colId xmlns:a16="http://schemas.microsoft.com/office/drawing/2014/main" val="2828110825"/>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PRODUITS EXCEPTIONNELS</a:t>
                      </a:r>
                      <a:endParaRPr lang="fr-FR" sz="2500" b="1" baseline="0" dirty="0">
                        <a:effectLst>
                          <a:outerShdw blurRad="38100" dist="38100" dir="2700000" algn="tl">
                            <a:srgbClr val="000000">
                              <a:alpha val="43137"/>
                            </a:srgbClr>
                          </a:outerShdw>
                        </a:effectLst>
                        <a:latin typeface="Calibri" panose="020F0502020204030204" pitchFamily="34" charset="0"/>
                      </a:endParaRPr>
                    </a:p>
                    <a:p>
                      <a:pPr algn="ctr"/>
                      <a:r>
                        <a:rPr lang="fr-FR" sz="2000" i="1" baseline="0" dirty="0">
                          <a:latin typeface="Calibri" panose="020F0502020204030204" pitchFamily="34" charset="0"/>
                        </a:rPr>
                        <a:t>Produits sur </a:t>
                      </a:r>
                      <a:r>
                        <a:rPr lang="fr-FR" sz="2000" i="1" dirty="0">
                          <a:latin typeface="Calibri" panose="020F0502020204030204" pitchFamily="34" charset="0"/>
                        </a:rPr>
                        <a:t>Exercices</a:t>
                      </a:r>
                      <a:r>
                        <a:rPr lang="fr-FR" sz="2000" i="1" baseline="0" dirty="0">
                          <a:latin typeface="Calibri" panose="020F0502020204030204" pitchFamily="34" charset="0"/>
                        </a:rPr>
                        <a:t> Antérieurs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219</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b="0" baseline="0" dirty="0">
                          <a:effectLst>
                            <a:outerShdw blurRad="38100" dist="38100" dir="2700000" algn="tl">
                              <a:srgbClr val="000000">
                                <a:alpha val="43137"/>
                              </a:srgbClr>
                            </a:outerShdw>
                          </a:effectLst>
                          <a:latin typeface="Calibri" panose="020F0502020204030204" pitchFamily="34" charset="0"/>
                        </a:rPr>
                        <a:t>+219 €</a:t>
                      </a:r>
                    </a:p>
                  </a:txBody>
                  <a:tcPr anchor="ctr"/>
                </a:tc>
                <a:extLst>
                  <a:ext uri="{0D108BD9-81ED-4DB2-BD59-A6C34878D82A}">
                    <a16:rowId xmlns:a16="http://schemas.microsoft.com/office/drawing/2014/main" val="10000"/>
                  </a:ext>
                </a:extLst>
              </a:tr>
            </a:tbl>
          </a:graphicData>
        </a:graphic>
      </p:graphicFrame>
      <p:sp>
        <p:nvSpPr>
          <p:cNvPr id="9" name="Rectangle 2">
            <a:extLst>
              <a:ext uri="{FF2B5EF4-FFF2-40B4-BE49-F238E27FC236}">
                <a16:creationId xmlns:a16="http://schemas.microsoft.com/office/drawing/2014/main" id="{35D0952A-8BAF-4546-A3D3-C8208FBCDF92}"/>
              </a:ext>
            </a:extLst>
          </p:cNvPr>
          <p:cNvSpPr txBox="1">
            <a:spLocks noChangeArrowheads="1"/>
          </p:cNvSpPr>
          <p:nvPr/>
        </p:nvSpPr>
        <p:spPr>
          <a:xfrm>
            <a:off x="900000" y="2794853"/>
            <a:ext cx="11244672" cy="7200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Produits Exceptionnels</a:t>
            </a:r>
            <a:endParaRPr lang="fr-FR" sz="4000" b="1"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44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3A78EDC5-57AE-4B7B-8AF1-2668E3322031}"/>
              </a:ext>
            </a:extLst>
          </p:cNvPr>
          <p:cNvSpPr txBox="1">
            <a:spLocks noChangeArrowheads="1"/>
          </p:cNvSpPr>
          <p:nvPr/>
        </p:nvSpPr>
        <p:spPr>
          <a:xfrm>
            <a:off x="900000" y="578498"/>
            <a:ext cx="11292000" cy="712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Reprises sur </a:t>
            </a:r>
            <a:r>
              <a:rPr lang="fr-FR" sz="4000" b="1" dirty="0" err="1">
                <a:solidFill>
                  <a:schemeClr val="accent6">
                    <a:lumMod val="75000"/>
                  </a:schemeClr>
                </a:solidFill>
                <a:effectLst>
                  <a:outerShdw blurRad="38100" dist="38100" dir="2700000" algn="tl">
                    <a:srgbClr val="000000">
                      <a:alpha val="43137"/>
                    </a:srgbClr>
                  </a:outerShdw>
                </a:effectLst>
              </a:rPr>
              <a:t>Dépréc</a:t>
            </a:r>
            <a:r>
              <a:rPr lang="fr-FR" sz="4000" b="1" dirty="0">
                <a:solidFill>
                  <a:schemeClr val="accent6">
                    <a:lumMod val="75000"/>
                  </a:schemeClr>
                </a:solidFill>
                <a:effectLst>
                  <a:outerShdw blurRad="38100" dist="38100" dir="2700000" algn="tl">
                    <a:srgbClr val="000000">
                      <a:alpha val="43137"/>
                    </a:srgbClr>
                  </a:outerShdw>
                </a:effectLst>
              </a:rPr>
              <a:t>. et Provisions</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45BC338C-2BE2-4DDC-97D1-F875F29EF0F6}"/>
              </a:ext>
            </a:extLst>
          </p:cNvPr>
          <p:cNvGraphicFramePr>
            <a:graphicFrameLocks noGrp="1"/>
          </p:cNvGraphicFramePr>
          <p:nvPr>
            <p:extLst>
              <p:ext uri="{D42A27DB-BD31-4B8C-83A1-F6EECF244321}">
                <p14:modId xmlns:p14="http://schemas.microsoft.com/office/powerpoint/2010/main" val="456882930"/>
              </p:ext>
            </p:extLst>
          </p:nvPr>
        </p:nvGraphicFramePr>
        <p:xfrm>
          <a:off x="2124000" y="1859445"/>
          <a:ext cx="8772601" cy="1783080"/>
        </p:xfrm>
        <a:graphic>
          <a:graphicData uri="http://schemas.openxmlformats.org/drawingml/2006/table">
            <a:tbl>
              <a:tblPr>
                <a:tableStyleId>{08FB837D-C827-4EFA-A057-4D05807E0F7C}</a:tableStyleId>
              </a:tblPr>
              <a:tblGrid>
                <a:gridCol w="5707015">
                  <a:extLst>
                    <a:ext uri="{9D8B030D-6E8A-4147-A177-3AD203B41FA5}">
                      <a16:colId xmlns:a16="http://schemas.microsoft.com/office/drawing/2014/main" val="20000"/>
                    </a:ext>
                  </a:extLst>
                </a:gridCol>
                <a:gridCol w="1820985">
                  <a:extLst>
                    <a:ext uri="{9D8B030D-6E8A-4147-A177-3AD203B41FA5}">
                      <a16:colId xmlns:a16="http://schemas.microsoft.com/office/drawing/2014/main" val="20001"/>
                    </a:ext>
                  </a:extLst>
                </a:gridCol>
                <a:gridCol w="1244601">
                  <a:extLst>
                    <a:ext uri="{9D8B030D-6E8A-4147-A177-3AD203B41FA5}">
                      <a16:colId xmlns:a16="http://schemas.microsoft.com/office/drawing/2014/main" val="354154069"/>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REPRISES</a:t>
                      </a:r>
                      <a:r>
                        <a:rPr lang="fr-FR" sz="2500" b="1" baseline="0" dirty="0">
                          <a:effectLst>
                            <a:outerShdw blurRad="38100" dist="38100" dir="2700000" algn="tl">
                              <a:srgbClr val="000000">
                                <a:alpha val="43137"/>
                              </a:srgbClr>
                            </a:outerShdw>
                          </a:effectLst>
                          <a:latin typeface="Calibri" panose="020F0502020204030204" pitchFamily="34" charset="0"/>
                        </a:rPr>
                        <a:t> SUR DÉPRÉC. &amp; PROVISIONS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129.256</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b="0" baseline="0" dirty="0">
                          <a:effectLst>
                            <a:outerShdw blurRad="38100" dist="38100" dir="2700000" algn="tl">
                              <a:srgbClr val="000000">
                                <a:alpha val="43137"/>
                              </a:srgbClr>
                            </a:outerShdw>
                          </a:effectLst>
                          <a:latin typeface="Calibri" panose="020F0502020204030204" pitchFamily="34" charset="0"/>
                        </a:rPr>
                        <a:t>+45.861 €</a:t>
                      </a:r>
                    </a:p>
                  </a:txBody>
                  <a:tcPr anchor="ctr"/>
                </a:tc>
                <a:extLst>
                  <a:ext uri="{0D108BD9-81ED-4DB2-BD59-A6C34878D82A}">
                    <a16:rowId xmlns:a16="http://schemas.microsoft.com/office/drawing/2014/main" val="10000"/>
                  </a:ext>
                </a:extLst>
              </a:tr>
              <a:tr h="370840">
                <a:tc>
                  <a:txBody>
                    <a:bodyPr/>
                    <a:lstStyle/>
                    <a:p>
                      <a:pPr algn="ctr"/>
                      <a:r>
                        <a:rPr lang="fr-FR" sz="2000" b="0" i="1" dirty="0">
                          <a:effectLst/>
                          <a:latin typeface="Calibri" panose="020F0502020204030204" pitchFamily="34" charset="0"/>
                        </a:rPr>
                        <a:t>dont l</a:t>
                      </a:r>
                      <a:r>
                        <a:rPr lang="fr-FR" sz="2000" b="0" i="1" baseline="0" dirty="0">
                          <a:effectLst/>
                          <a:latin typeface="Calibri" panose="020F0502020204030204" pitchFamily="34" charset="0"/>
                        </a:rPr>
                        <a:t>a Provision pour l’AG de Nevers (2018)</a:t>
                      </a:r>
                    </a:p>
                    <a:p>
                      <a:pPr algn="ctr"/>
                      <a:r>
                        <a:rPr lang="fr-FR" sz="2000" b="0" i="1" baseline="0" dirty="0">
                          <a:effectLst/>
                          <a:latin typeface="Calibri" panose="020F0502020204030204" pitchFamily="34" charset="0"/>
                        </a:rPr>
                        <a:t>dont les Dépréciations pour les Prêts remboursés</a:t>
                      </a:r>
                    </a:p>
                    <a:p>
                      <a:pPr algn="ctr"/>
                      <a:r>
                        <a:rPr lang="fr-FR" sz="2000" b="0" i="1" baseline="0" dirty="0">
                          <a:effectLst/>
                          <a:latin typeface="Calibri" panose="020F0502020204030204" pitchFamily="34" charset="0"/>
                        </a:rPr>
                        <a:t>dont les Dépréciations pour certaines Créances</a:t>
                      </a:r>
                    </a:p>
                    <a:p>
                      <a:pPr algn="ctr"/>
                      <a:r>
                        <a:rPr lang="fr-FR" sz="2000" b="0" i="1" baseline="0" dirty="0">
                          <a:effectLst/>
                          <a:latin typeface="Calibri" panose="020F0502020204030204" pitchFamily="34" charset="0"/>
                        </a:rPr>
                        <a:t>dont la Provision sur les engagements Retraite</a:t>
                      </a:r>
                      <a:endParaRPr lang="fr-FR" sz="2000" b="0" i="1" dirty="0">
                        <a:effectLst/>
                        <a:latin typeface="Calibri" panose="020F0502020204030204" pitchFamily="34" charset="0"/>
                      </a:endParaRPr>
                    </a:p>
                  </a:txBody>
                  <a:tcPr anchor="ctr"/>
                </a:tc>
                <a:tc gridSpan="2">
                  <a:txBody>
                    <a:bodyPr/>
                    <a:lstStyle/>
                    <a:p>
                      <a:pPr algn="ctr"/>
                      <a:r>
                        <a:rPr lang="fr-FR" sz="2000" b="0" i="1" dirty="0">
                          <a:effectLst/>
                          <a:latin typeface="Calibri" panose="020F0502020204030204" pitchFamily="34" charset="0"/>
                        </a:rPr>
                        <a:t>71.820 €</a:t>
                      </a:r>
                    </a:p>
                    <a:p>
                      <a:pPr algn="ctr"/>
                      <a:r>
                        <a:rPr lang="fr-FR" sz="2000" b="0" i="1" dirty="0">
                          <a:effectLst/>
                          <a:latin typeface="Calibri" panose="020F0502020204030204" pitchFamily="34" charset="0"/>
                        </a:rPr>
                        <a:t>17.418</a:t>
                      </a:r>
                      <a:r>
                        <a:rPr lang="fr-FR" sz="2000" b="0" i="1" baseline="0" dirty="0">
                          <a:effectLst/>
                          <a:latin typeface="Calibri" panose="020F0502020204030204" pitchFamily="34" charset="0"/>
                        </a:rPr>
                        <a:t> €</a:t>
                      </a:r>
                    </a:p>
                    <a:p>
                      <a:pPr algn="ctr"/>
                      <a:r>
                        <a:rPr lang="fr-FR" sz="2000" b="0" i="1" baseline="0" dirty="0">
                          <a:effectLst/>
                          <a:latin typeface="Calibri" panose="020F0502020204030204" pitchFamily="34" charset="0"/>
                        </a:rPr>
                        <a:t>20.730 €</a:t>
                      </a:r>
                    </a:p>
                    <a:p>
                      <a:pPr algn="ctr"/>
                      <a:r>
                        <a:rPr lang="fr-FR" sz="2000" b="0" i="1" baseline="0" dirty="0">
                          <a:effectLst/>
                          <a:latin typeface="Calibri" panose="020F0502020204030204" pitchFamily="34" charset="0"/>
                        </a:rPr>
                        <a:t>19.288 €</a:t>
                      </a:r>
                      <a:endParaRPr lang="fr-FR" sz="2000" b="0" i="1" dirty="0">
                        <a:effectLst/>
                        <a:latin typeface="Calibri" panose="020F0502020204030204" pitchFamily="34" charset="0"/>
                      </a:endParaRPr>
                    </a:p>
                  </a:txBody>
                  <a:tcPr anchor="ct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C3192447-9E8F-4781-BC52-800B851CD9C5}"/>
              </a:ext>
            </a:extLst>
          </p:cNvPr>
          <p:cNvGraphicFramePr>
            <a:graphicFrameLocks noGrp="1"/>
          </p:cNvGraphicFramePr>
          <p:nvPr>
            <p:extLst>
              <p:ext uri="{D42A27DB-BD31-4B8C-83A1-F6EECF244321}">
                <p14:modId xmlns:p14="http://schemas.microsoft.com/office/powerpoint/2010/main" val="1026890094"/>
              </p:ext>
            </p:extLst>
          </p:nvPr>
        </p:nvGraphicFramePr>
        <p:xfrm>
          <a:off x="2123999" y="4792360"/>
          <a:ext cx="8763076" cy="472440"/>
        </p:xfrm>
        <a:graphic>
          <a:graphicData uri="http://schemas.openxmlformats.org/drawingml/2006/table">
            <a:tbl>
              <a:tblPr>
                <a:tableStyleId>{08FB837D-C827-4EFA-A057-4D05807E0F7C}</a:tableStyleId>
              </a:tblPr>
              <a:tblGrid>
                <a:gridCol w="5707016">
                  <a:extLst>
                    <a:ext uri="{9D8B030D-6E8A-4147-A177-3AD203B41FA5}">
                      <a16:colId xmlns:a16="http://schemas.microsoft.com/office/drawing/2014/main" val="20000"/>
                    </a:ext>
                  </a:extLst>
                </a:gridCol>
                <a:gridCol w="1820985">
                  <a:extLst>
                    <a:ext uri="{9D8B030D-6E8A-4147-A177-3AD203B41FA5}">
                      <a16:colId xmlns:a16="http://schemas.microsoft.com/office/drawing/2014/main" val="20001"/>
                    </a:ext>
                  </a:extLst>
                </a:gridCol>
                <a:gridCol w="1235075">
                  <a:extLst>
                    <a:ext uri="{9D8B030D-6E8A-4147-A177-3AD203B41FA5}">
                      <a16:colId xmlns:a16="http://schemas.microsoft.com/office/drawing/2014/main" val="1718270692"/>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TRANSFERTS DE CHARGES</a:t>
                      </a:r>
                      <a:endParaRPr lang="fr-FR" sz="2500" b="1" baseline="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44.684 €</a:t>
                      </a:r>
                      <a:endParaRPr lang="fr-FR" sz="2000" b="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rPr>
                        <a:t>+44.684 €</a:t>
                      </a:r>
                    </a:p>
                  </a:txBody>
                  <a:tcPr anchor="ctr"/>
                </a:tc>
                <a:extLst>
                  <a:ext uri="{0D108BD9-81ED-4DB2-BD59-A6C34878D82A}">
                    <a16:rowId xmlns:a16="http://schemas.microsoft.com/office/drawing/2014/main" val="10000"/>
                  </a:ext>
                </a:extLst>
              </a:tr>
            </a:tbl>
          </a:graphicData>
        </a:graphic>
      </p:graphicFrame>
      <p:sp>
        <p:nvSpPr>
          <p:cNvPr id="7" name="Rectangle 2">
            <a:extLst>
              <a:ext uri="{FF2B5EF4-FFF2-40B4-BE49-F238E27FC236}">
                <a16:creationId xmlns:a16="http://schemas.microsoft.com/office/drawing/2014/main" id="{DB7687E2-2480-46FD-A887-7AF00B3674AA}"/>
              </a:ext>
            </a:extLst>
          </p:cNvPr>
          <p:cNvSpPr txBox="1">
            <a:spLocks noChangeArrowheads="1"/>
          </p:cNvSpPr>
          <p:nvPr/>
        </p:nvSpPr>
        <p:spPr>
          <a:xfrm>
            <a:off x="900000" y="3837178"/>
            <a:ext cx="11292000" cy="7200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Transferts de Charges</a:t>
            </a:r>
            <a:endParaRPr lang="fr-FR" sz="4000" b="1"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270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18" name="Organigramme : Alternative 17">
            <a:extLst>
              <a:ext uri="{FF2B5EF4-FFF2-40B4-BE49-F238E27FC236}">
                <a16:creationId xmlns:a16="http://schemas.microsoft.com/office/drawing/2014/main" id="{873BADAB-BD17-4CAA-9B5C-4DE0E6398349}"/>
              </a:ext>
            </a:extLst>
          </p:cNvPr>
          <p:cNvSpPr/>
          <p:nvPr/>
        </p:nvSpPr>
        <p:spPr>
          <a:xfrm>
            <a:off x="9983755" y="1467909"/>
            <a:ext cx="1979874" cy="3646767"/>
          </a:xfrm>
          <a:prstGeom prst="flowChartAlternateProcess">
            <a:avLst/>
          </a:prstGeom>
          <a:solidFill>
            <a:srgbClr val="9FC76E"/>
          </a:solidFill>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500" b="1" baseline="0" dirty="0">
                <a:effectLst>
                  <a:outerShdw blurRad="38100" dist="38100" dir="2700000" algn="tl">
                    <a:srgbClr val="000000">
                      <a:alpha val="43137"/>
                    </a:srgbClr>
                  </a:outerShdw>
                </a:effectLst>
                <a:latin typeface="Calibri" pitchFamily="34" charset="0"/>
                <a:ea typeface="Calibri"/>
                <a:cs typeface="Times New Roman"/>
              </a:rPr>
              <a:t>Les charges</a:t>
            </a:r>
            <a:br>
              <a:rPr lang="fr-FR" sz="2000" b="1" baseline="0" dirty="0">
                <a:latin typeface="Calibri" pitchFamily="34" charset="0"/>
                <a:ea typeface="Calibri"/>
                <a:cs typeface="Times New Roman"/>
              </a:rPr>
            </a:br>
            <a:r>
              <a:rPr lang="fr-FR" sz="2000" b="1" dirty="0">
                <a:latin typeface="Calibri" pitchFamily="34" charset="0"/>
                <a:ea typeface="Calibri"/>
                <a:cs typeface="Times New Roman"/>
              </a:rPr>
              <a:t>s’élèvent à </a:t>
            </a:r>
            <a:r>
              <a:rPr lang="fr-FR" sz="2600" b="1" dirty="0">
                <a:effectLst>
                  <a:outerShdw blurRad="38100" dist="38100" dir="2700000" algn="tl">
                    <a:srgbClr val="000000">
                      <a:alpha val="43137"/>
                    </a:srgbClr>
                  </a:outerShdw>
                </a:effectLst>
                <a:latin typeface="Calibri" pitchFamily="34" charset="0"/>
                <a:ea typeface="Calibri"/>
                <a:cs typeface="Times New Roman"/>
              </a:rPr>
              <a:t>4.092.325 €</a:t>
            </a:r>
            <a:r>
              <a:rPr lang="fr-FR" sz="2000" b="1" dirty="0">
                <a:latin typeface="Calibri" pitchFamily="34" charset="0"/>
                <a:ea typeface="Calibri"/>
                <a:cs typeface="Times New Roman"/>
              </a:rPr>
              <a:t> </a:t>
            </a:r>
            <a:br>
              <a:rPr lang="fr-FR" sz="2000" b="1" dirty="0">
                <a:latin typeface="Calibri" pitchFamily="34" charset="0"/>
                <a:ea typeface="Calibri"/>
                <a:cs typeface="Times New Roman"/>
              </a:rPr>
            </a:br>
            <a:r>
              <a:rPr lang="fr-FR" sz="1600" b="1" dirty="0">
                <a:latin typeface="Calibri" pitchFamily="34" charset="0"/>
                <a:ea typeface="Calibri"/>
                <a:cs typeface="Times New Roman"/>
              </a:rPr>
              <a:t>soit 7,50 % d’augmentation</a:t>
            </a:r>
            <a:br>
              <a:rPr lang="fr-FR" sz="1600" b="1" dirty="0">
                <a:latin typeface="Calibri" pitchFamily="34" charset="0"/>
                <a:ea typeface="Calibri"/>
                <a:cs typeface="Times New Roman"/>
              </a:rPr>
            </a:br>
            <a:r>
              <a:rPr lang="fr-FR" sz="1600" b="1" dirty="0">
                <a:latin typeface="Calibri" pitchFamily="34" charset="0"/>
                <a:ea typeface="Calibri"/>
                <a:cs typeface="Times New Roman"/>
              </a:rPr>
              <a:t>par rapport au budget initial</a:t>
            </a:r>
            <a:endParaRPr lang="fr-FR" sz="1600" b="1" baseline="0" dirty="0">
              <a:effectLst>
                <a:outerShdw blurRad="38100" dist="38100" dir="2700000" algn="tl">
                  <a:srgbClr val="000000">
                    <a:alpha val="43137"/>
                  </a:srgbClr>
                </a:outerShdw>
              </a:effectLst>
              <a:latin typeface="Calibri" pitchFamily="34" charset="0"/>
              <a:ea typeface="Calibri"/>
              <a:cs typeface="Times New Roman"/>
            </a:endParaRPr>
          </a:p>
        </p:txBody>
      </p:sp>
      <p:graphicFrame>
        <p:nvGraphicFramePr>
          <p:cNvPr id="4" name="Graphique 3">
            <a:extLst>
              <a:ext uri="{FF2B5EF4-FFF2-40B4-BE49-F238E27FC236}">
                <a16:creationId xmlns:a16="http://schemas.microsoft.com/office/drawing/2014/main" id="{38C9156D-C800-426E-A876-50515F2EB55B}"/>
              </a:ext>
            </a:extLst>
          </p:cNvPr>
          <p:cNvGraphicFramePr/>
          <p:nvPr>
            <p:extLst>
              <p:ext uri="{D42A27DB-BD31-4B8C-83A1-F6EECF244321}">
                <p14:modId xmlns:p14="http://schemas.microsoft.com/office/powerpoint/2010/main" val="398079809"/>
              </p:ext>
            </p:extLst>
          </p:nvPr>
        </p:nvGraphicFramePr>
        <p:xfrm>
          <a:off x="1166327" y="158620"/>
          <a:ext cx="8546839" cy="6487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326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75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graphicFrame>
        <p:nvGraphicFramePr>
          <p:cNvPr id="4" name="Tableau 3">
            <a:extLst>
              <a:ext uri="{FF2B5EF4-FFF2-40B4-BE49-F238E27FC236}">
                <a16:creationId xmlns:a16="http://schemas.microsoft.com/office/drawing/2014/main" id="{C8318440-EA99-41BB-B2C3-98019291B48C}"/>
              </a:ext>
            </a:extLst>
          </p:cNvPr>
          <p:cNvGraphicFramePr>
            <a:graphicFrameLocks noGrp="1"/>
          </p:cNvGraphicFramePr>
          <p:nvPr>
            <p:extLst>
              <p:ext uri="{D42A27DB-BD31-4B8C-83A1-F6EECF244321}">
                <p14:modId xmlns:p14="http://schemas.microsoft.com/office/powerpoint/2010/main" val="3735646467"/>
              </p:ext>
            </p:extLst>
          </p:nvPr>
        </p:nvGraphicFramePr>
        <p:xfrm>
          <a:off x="2123999" y="3135094"/>
          <a:ext cx="7559263" cy="2822225"/>
        </p:xfrm>
        <a:graphic>
          <a:graphicData uri="http://schemas.openxmlformats.org/drawingml/2006/table">
            <a:tbl>
              <a:tblPr>
                <a:tableStyleId>{69C7853C-536D-4A76-A0AE-DD22124D55A5}</a:tableStyleId>
              </a:tblPr>
              <a:tblGrid>
                <a:gridCol w="5714832">
                  <a:extLst>
                    <a:ext uri="{9D8B030D-6E8A-4147-A177-3AD203B41FA5}">
                      <a16:colId xmlns:a16="http://schemas.microsoft.com/office/drawing/2014/main" val="20000"/>
                    </a:ext>
                  </a:extLst>
                </a:gridCol>
                <a:gridCol w="1844431">
                  <a:extLst>
                    <a:ext uri="{9D8B030D-6E8A-4147-A177-3AD203B41FA5}">
                      <a16:colId xmlns:a16="http://schemas.microsoft.com/office/drawing/2014/main" val="20001"/>
                    </a:ext>
                  </a:extLst>
                </a:gridCol>
              </a:tblGrid>
              <a:tr h="729290">
                <a:tc>
                  <a:txBody>
                    <a:bodyPr/>
                    <a:lstStyle/>
                    <a:p>
                      <a:pPr algn="ctr"/>
                      <a:r>
                        <a:rPr lang="fr-FR" sz="1800" dirty="0">
                          <a:effectLst/>
                          <a:latin typeface="Calibri" panose="020F0502020204030204" pitchFamily="34" charset="0"/>
                        </a:rPr>
                        <a:t>1- </a:t>
                      </a:r>
                      <a:r>
                        <a:rPr lang="fr-FR" sz="1800" b="1" dirty="0">
                          <a:effectLst/>
                          <a:latin typeface="Calibri" panose="020F0502020204030204" pitchFamily="34" charset="0"/>
                        </a:rPr>
                        <a:t>Assurer le fonctionnement de la fédération</a:t>
                      </a:r>
                      <a:endParaRPr lang="fr-FR" sz="1400" b="1" i="1" dirty="0">
                        <a:effectLst/>
                        <a:latin typeface="Calibri" panose="020F0502020204030204" pitchFamily="34" charset="0"/>
                      </a:endParaRPr>
                    </a:p>
                  </a:txBody>
                  <a:tcPr anchor="ctr"/>
                </a:tc>
                <a:tc>
                  <a:txBody>
                    <a:bodyPr/>
                    <a:lstStyle/>
                    <a:p>
                      <a:pPr algn="ctr"/>
                      <a:r>
                        <a:rPr lang="fr-FR" sz="2000" b="1" dirty="0">
                          <a:effectLst/>
                          <a:latin typeface="Calibri" panose="020F0502020204030204" pitchFamily="34" charset="0"/>
                        </a:rPr>
                        <a:t>149.582 €</a:t>
                      </a:r>
                    </a:p>
                  </a:txBody>
                  <a:tcPr anchor="ctr"/>
                </a:tc>
                <a:extLst>
                  <a:ext uri="{0D108BD9-81ED-4DB2-BD59-A6C34878D82A}">
                    <a16:rowId xmlns:a16="http://schemas.microsoft.com/office/drawing/2014/main" val="10000"/>
                  </a:ext>
                </a:extLst>
              </a:tr>
              <a:tr h="697645">
                <a:tc>
                  <a:txBody>
                    <a:bodyPr/>
                    <a:lstStyle/>
                    <a:p>
                      <a:pPr algn="ctr"/>
                      <a:r>
                        <a:rPr lang="fr-FR" sz="1800" dirty="0">
                          <a:effectLst/>
                          <a:latin typeface="Calibri" panose="020F0502020204030204" pitchFamily="34" charset="0"/>
                        </a:rPr>
                        <a:t>2- </a:t>
                      </a:r>
                      <a:r>
                        <a:rPr lang="fr-FR" sz="1800" b="1" dirty="0">
                          <a:effectLst/>
                          <a:latin typeface="Calibri" panose="020F0502020204030204" pitchFamily="34" charset="0"/>
                        </a:rPr>
                        <a:t>Affirmer notre identité et renforcer notre image</a:t>
                      </a:r>
                      <a:endParaRPr lang="fr-FR" sz="1400" b="1" dirty="0">
                        <a:effectLst/>
                        <a:latin typeface="Calibri" panose="020F0502020204030204" pitchFamily="34" charset="0"/>
                      </a:endParaRPr>
                    </a:p>
                  </a:txBody>
                  <a:tcPr anchor="ctr"/>
                </a:tc>
                <a:tc>
                  <a:txBody>
                    <a:bodyPr/>
                    <a:lstStyle/>
                    <a:p>
                      <a:pPr algn="ctr"/>
                      <a:r>
                        <a:rPr lang="fr-FR" sz="2000" b="1" dirty="0">
                          <a:effectLst/>
                          <a:latin typeface="Calibri" panose="020F0502020204030204" pitchFamily="34" charset="0"/>
                        </a:rPr>
                        <a:t>72.249 €</a:t>
                      </a:r>
                    </a:p>
                  </a:txBody>
                  <a:tcPr anchor="ctr"/>
                </a:tc>
                <a:extLst>
                  <a:ext uri="{0D108BD9-81ED-4DB2-BD59-A6C34878D82A}">
                    <a16:rowId xmlns:a16="http://schemas.microsoft.com/office/drawing/2014/main" val="10001"/>
                  </a:ext>
                </a:extLst>
              </a:tr>
              <a:tr h="697645">
                <a:tc>
                  <a:txBody>
                    <a:bodyPr/>
                    <a:lstStyle/>
                    <a:p>
                      <a:pPr algn="ctr"/>
                      <a:r>
                        <a:rPr lang="fr-FR" sz="1800" dirty="0">
                          <a:effectLst/>
                          <a:latin typeface="Calibri" panose="020F0502020204030204" pitchFamily="34" charset="0"/>
                        </a:rPr>
                        <a:t>3- </a:t>
                      </a:r>
                      <a:r>
                        <a:rPr lang="fr-FR" sz="1800" b="1" dirty="0">
                          <a:effectLst/>
                          <a:latin typeface="Calibri" panose="020F0502020204030204" pitchFamily="34" charset="0"/>
                        </a:rPr>
                        <a:t>Permettre le fonctionnement statutaire, l’activité des GT et garantir la formation</a:t>
                      </a:r>
                      <a:endParaRPr lang="fr-FR" sz="1400" b="1" baseline="0" dirty="0">
                        <a:effectLst/>
                        <a:latin typeface="Calibri" panose="020F0502020204030204" pitchFamily="34" charset="0"/>
                      </a:endParaRPr>
                    </a:p>
                  </a:txBody>
                  <a:tcPr anchor="ctr"/>
                </a:tc>
                <a:tc>
                  <a:txBody>
                    <a:bodyPr/>
                    <a:lstStyle/>
                    <a:p>
                      <a:pPr algn="ctr"/>
                      <a:r>
                        <a:rPr lang="fr-FR" sz="2000" b="1" dirty="0">
                          <a:effectLst/>
                          <a:latin typeface="Calibri" panose="020F0502020204030204" pitchFamily="34" charset="0"/>
                        </a:rPr>
                        <a:t>451.674 €</a:t>
                      </a:r>
                    </a:p>
                  </a:txBody>
                  <a:tcPr anchor="ctr"/>
                </a:tc>
                <a:extLst>
                  <a:ext uri="{0D108BD9-81ED-4DB2-BD59-A6C34878D82A}">
                    <a16:rowId xmlns:a16="http://schemas.microsoft.com/office/drawing/2014/main" val="10002"/>
                  </a:ext>
                </a:extLst>
              </a:tr>
              <a:tr h="697645">
                <a:tc>
                  <a:txBody>
                    <a:bodyPr/>
                    <a:lstStyle/>
                    <a:p>
                      <a:pPr algn="ctr"/>
                      <a:r>
                        <a:rPr lang="fr-FR" sz="1800" dirty="0">
                          <a:effectLst/>
                          <a:latin typeface="Calibri" panose="020F0502020204030204" pitchFamily="34" charset="0"/>
                        </a:rPr>
                        <a:t>4- </a:t>
                      </a:r>
                      <a:r>
                        <a:rPr lang="fr-FR" sz="1800" b="1" dirty="0">
                          <a:effectLst/>
                          <a:latin typeface="Calibri" panose="020F0502020204030204" pitchFamily="34" charset="0"/>
                        </a:rPr>
                        <a:t>Permettre l’existence d’une équipe nationale au service du développement</a:t>
                      </a:r>
                      <a:endParaRPr lang="fr-FR" sz="1400" b="1" dirty="0">
                        <a:effectLst/>
                        <a:latin typeface="Calibri" panose="020F0502020204030204" pitchFamily="34" charset="0"/>
                      </a:endParaRPr>
                    </a:p>
                  </a:txBody>
                  <a:tcPr anchor="ctr"/>
                </a:tc>
                <a:tc>
                  <a:txBody>
                    <a:bodyPr/>
                    <a:lstStyle/>
                    <a:p>
                      <a:pPr algn="ctr"/>
                      <a:r>
                        <a:rPr lang="fr-FR" sz="2000" b="1" dirty="0">
                          <a:effectLst/>
                          <a:latin typeface="Calibri" panose="020F0502020204030204" pitchFamily="34" charset="0"/>
                        </a:rPr>
                        <a:t>705.664 €</a:t>
                      </a:r>
                    </a:p>
                  </a:txBody>
                  <a:tcPr anchor="ctr"/>
                </a:tc>
                <a:extLst>
                  <a:ext uri="{0D108BD9-81ED-4DB2-BD59-A6C34878D82A}">
                    <a16:rowId xmlns:a16="http://schemas.microsoft.com/office/drawing/2014/main" val="10003"/>
                  </a:ext>
                </a:extLst>
              </a:tr>
            </a:tbl>
          </a:graphicData>
        </a:graphic>
      </p:graphicFrame>
      <p:graphicFrame>
        <p:nvGraphicFramePr>
          <p:cNvPr id="5" name="Tableau 4">
            <a:extLst>
              <a:ext uri="{FF2B5EF4-FFF2-40B4-BE49-F238E27FC236}">
                <a16:creationId xmlns:a16="http://schemas.microsoft.com/office/drawing/2014/main" id="{5E9728FE-68D7-4631-9C3E-FAC7424CBD6B}"/>
              </a:ext>
            </a:extLst>
          </p:cNvPr>
          <p:cNvGraphicFramePr>
            <a:graphicFrameLocks noGrp="1"/>
          </p:cNvGraphicFramePr>
          <p:nvPr>
            <p:extLst>
              <p:ext uri="{D42A27DB-BD31-4B8C-83A1-F6EECF244321}">
                <p14:modId xmlns:p14="http://schemas.microsoft.com/office/powerpoint/2010/main" val="1618354478"/>
              </p:ext>
            </p:extLst>
          </p:nvPr>
        </p:nvGraphicFramePr>
        <p:xfrm>
          <a:off x="2123999" y="1800000"/>
          <a:ext cx="8763076" cy="944880"/>
        </p:xfrm>
        <a:graphic>
          <a:graphicData uri="http://schemas.openxmlformats.org/drawingml/2006/table">
            <a:tbl>
              <a:tblPr>
                <a:tableStyleId>{08FB837D-C827-4EFA-A057-4D05807E0F7C}</a:tableStyleId>
              </a:tblPr>
              <a:tblGrid>
                <a:gridCol w="5714832">
                  <a:extLst>
                    <a:ext uri="{9D8B030D-6E8A-4147-A177-3AD203B41FA5}">
                      <a16:colId xmlns:a16="http://schemas.microsoft.com/office/drawing/2014/main" val="20000"/>
                    </a:ext>
                  </a:extLst>
                </a:gridCol>
                <a:gridCol w="1820984">
                  <a:extLst>
                    <a:ext uri="{9D8B030D-6E8A-4147-A177-3AD203B41FA5}">
                      <a16:colId xmlns:a16="http://schemas.microsoft.com/office/drawing/2014/main" val="20001"/>
                    </a:ext>
                  </a:extLst>
                </a:gridCol>
                <a:gridCol w="1227260">
                  <a:extLst>
                    <a:ext uri="{9D8B030D-6E8A-4147-A177-3AD203B41FA5}">
                      <a16:colId xmlns:a16="http://schemas.microsoft.com/office/drawing/2014/main" val="3427084784"/>
                    </a:ext>
                  </a:extLst>
                </a:gridCol>
              </a:tblGrid>
              <a:tr h="382988">
                <a:tc>
                  <a:txBody>
                    <a:bodyPr/>
                    <a:lstStyle/>
                    <a:p>
                      <a:pPr algn="ctr"/>
                      <a:r>
                        <a:rPr lang="fr-FR" sz="2000" b="1" baseline="0" dirty="0">
                          <a:effectLst>
                            <a:outerShdw blurRad="38100" dist="38100" dir="2700000" algn="tl">
                              <a:srgbClr val="000000">
                                <a:alpha val="43137"/>
                              </a:srgbClr>
                            </a:outerShdw>
                          </a:effectLst>
                          <a:latin typeface="Calibri" panose="020F0502020204030204" pitchFamily="34" charset="0"/>
                        </a:rPr>
                        <a:t>ACHATS &amp; PRESTATIONS DE SERVICES</a:t>
                      </a:r>
                      <a:endParaRPr lang="fr-FR" sz="2000" b="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82.596</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-8.514 €</a:t>
                      </a:r>
                    </a:p>
                  </a:txBody>
                  <a:tcPr anchor="ctr"/>
                </a:tc>
                <a:extLst>
                  <a:ext uri="{0D108BD9-81ED-4DB2-BD59-A6C34878D82A}">
                    <a16:rowId xmlns:a16="http://schemas.microsoft.com/office/drawing/2014/main" val="10000"/>
                  </a:ext>
                </a:extLst>
              </a:tr>
              <a:tr h="382988">
                <a:tc>
                  <a:txBody>
                    <a:bodyPr/>
                    <a:lstStyle/>
                    <a:p>
                      <a:pPr algn="ctr"/>
                      <a:r>
                        <a:rPr lang="fr-FR" sz="2000" b="1" baseline="0" dirty="0">
                          <a:effectLst>
                            <a:outerShdw blurRad="38100" dist="38100" dir="2700000" algn="tl">
                              <a:srgbClr val="000000">
                                <a:alpha val="43137"/>
                              </a:srgbClr>
                            </a:outerShdw>
                          </a:effectLst>
                          <a:latin typeface="Calibri" panose="020F0502020204030204" pitchFamily="34" charset="0"/>
                        </a:rPr>
                        <a:t>AUTRES CHARGES EXTERNES</a:t>
                      </a:r>
                      <a:endParaRPr lang="fr-FR" sz="2000" b="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1.296.573</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baseline="0" dirty="0">
                          <a:effectLst>
                            <a:outerShdw blurRad="38100" dist="38100" dir="2700000" algn="tl">
                              <a:srgbClr val="000000">
                                <a:alpha val="43137"/>
                              </a:srgbClr>
                            </a:outerShdw>
                          </a:effectLst>
                          <a:latin typeface="Calibri" panose="020F0502020204030204" pitchFamily="34" charset="0"/>
                        </a:rPr>
                        <a:t>-1.491 €</a:t>
                      </a:r>
                    </a:p>
                  </a:txBody>
                  <a:tcPr anchor="ctr"/>
                </a:tc>
                <a:extLst>
                  <a:ext uri="{0D108BD9-81ED-4DB2-BD59-A6C34878D82A}">
                    <a16:rowId xmlns:a16="http://schemas.microsoft.com/office/drawing/2014/main" val="3123418734"/>
                  </a:ext>
                </a:extLst>
              </a:tr>
            </a:tbl>
          </a:graphicData>
        </a:graphic>
      </p:graphicFrame>
      <p:sp>
        <p:nvSpPr>
          <p:cNvPr id="8" name="Rectangle 2">
            <a:extLst>
              <a:ext uri="{FF2B5EF4-FFF2-40B4-BE49-F238E27FC236}">
                <a16:creationId xmlns:a16="http://schemas.microsoft.com/office/drawing/2014/main" id="{1CF389FE-2065-4ACD-A797-EFD632E3F53C}"/>
              </a:ext>
            </a:extLst>
          </p:cNvPr>
          <p:cNvSpPr txBox="1">
            <a:spLocks noChangeArrowheads="1"/>
          </p:cNvSpPr>
          <p:nvPr/>
        </p:nvSpPr>
        <p:spPr>
          <a:xfrm>
            <a:off x="876300" y="541173"/>
            <a:ext cx="11268372" cy="7556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Achats et Autres Charges Externes</a:t>
            </a:r>
            <a:endParaRPr lang="fr-FR" sz="4000" b="1"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77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graphicFrame>
        <p:nvGraphicFramePr>
          <p:cNvPr id="3" name="Graphique 2">
            <a:extLst>
              <a:ext uri="{FF2B5EF4-FFF2-40B4-BE49-F238E27FC236}">
                <a16:creationId xmlns:a16="http://schemas.microsoft.com/office/drawing/2014/main" id="{F512027A-DD1F-4315-86C5-79DDE7DC83E1}"/>
              </a:ext>
            </a:extLst>
          </p:cNvPr>
          <p:cNvGraphicFramePr/>
          <p:nvPr>
            <p:extLst>
              <p:ext uri="{D42A27DB-BD31-4B8C-83A1-F6EECF244321}">
                <p14:modId xmlns:p14="http://schemas.microsoft.com/office/powerpoint/2010/main" val="3354295100"/>
              </p:ext>
            </p:extLst>
          </p:nvPr>
        </p:nvGraphicFramePr>
        <p:xfrm>
          <a:off x="2118048" y="1483567"/>
          <a:ext cx="8612156" cy="469329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AE6BDDA2-A058-4FC7-8CEA-6C1A6D7AB4B3}"/>
              </a:ext>
            </a:extLst>
          </p:cNvPr>
          <p:cNvSpPr txBox="1">
            <a:spLocks noChangeArrowheads="1"/>
          </p:cNvSpPr>
          <p:nvPr/>
        </p:nvSpPr>
        <p:spPr>
          <a:xfrm>
            <a:off x="900000" y="518627"/>
            <a:ext cx="11254986" cy="8063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Evolution de la Masse Salariale</a:t>
            </a:r>
          </a:p>
        </p:txBody>
      </p:sp>
    </p:spTree>
    <p:extLst>
      <p:ext uri="{BB962C8B-B14F-4D97-AF65-F5344CB8AC3E}">
        <p14:creationId xmlns:p14="http://schemas.microsoft.com/office/powerpoint/2010/main" val="9458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2000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3">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accel="20000" fill="hold" grpId="0" nodeType="afterEffect">
                                  <p:stCondLst>
                                    <p:cond delay="0"/>
                                  </p:stCondLst>
                                  <p:childTnLst>
                                    <p:set>
                                      <p:cBhvr>
                                        <p:cTn id="11" dur="1" fill="hold">
                                          <p:stCondLst>
                                            <p:cond delay="0"/>
                                          </p:stCondLst>
                                        </p:cTn>
                                        <p:tgtEl>
                                          <p:spTgt spid="3">
                                            <p:graphicEl>
                                              <a:chart seriesIdx="-4" categoryIdx="0" bldStep="category"/>
                                            </p:graphicEl>
                                          </p:spTgt>
                                        </p:tgtEl>
                                        <p:attrNameLst>
                                          <p:attrName>style.visibility</p:attrName>
                                        </p:attrNameLst>
                                      </p:cBhvr>
                                      <p:to>
                                        <p:strVal val="visible"/>
                                      </p:to>
                                    </p:set>
                                    <p:anim calcmode="lin" valueType="num">
                                      <p:cBhvr additive="base">
                                        <p:cTn id="12" dur="1000" fill="hold"/>
                                        <p:tgtEl>
                                          <p:spTgt spid="3">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accel="20000" fill="hold" grpId="0" nodeType="afterEffect">
                                  <p:stCondLst>
                                    <p:cond delay="0"/>
                                  </p:stCondLst>
                                  <p:childTnLst>
                                    <p:set>
                                      <p:cBhvr>
                                        <p:cTn id="16" dur="1" fill="hold">
                                          <p:stCondLst>
                                            <p:cond delay="0"/>
                                          </p:stCondLst>
                                        </p:cTn>
                                        <p:tgtEl>
                                          <p:spTgt spid="3">
                                            <p:graphicEl>
                                              <a:chart seriesIdx="-4" categoryIdx="1" bldStep="category"/>
                                            </p:graphicEl>
                                          </p:spTgt>
                                        </p:tgtEl>
                                        <p:attrNameLst>
                                          <p:attrName>style.visibility</p:attrName>
                                        </p:attrNameLst>
                                      </p:cBhvr>
                                      <p:to>
                                        <p:strVal val="visible"/>
                                      </p:to>
                                    </p:set>
                                    <p:anim calcmode="lin" valueType="num">
                                      <p:cBhvr additive="base">
                                        <p:cTn id="17" dur="1000" fill="hold"/>
                                        <p:tgtEl>
                                          <p:spTgt spid="3">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2" accel="20000" fill="hold" grpId="0" nodeType="afterEffect">
                                  <p:stCondLst>
                                    <p:cond delay="0"/>
                                  </p:stCondLst>
                                  <p:childTnLst>
                                    <p:set>
                                      <p:cBhvr>
                                        <p:cTn id="21" dur="1" fill="hold">
                                          <p:stCondLst>
                                            <p:cond delay="0"/>
                                          </p:stCondLst>
                                        </p:cTn>
                                        <p:tgtEl>
                                          <p:spTgt spid="3">
                                            <p:graphicEl>
                                              <a:chart seriesIdx="-4" categoryIdx="2" bldStep="category"/>
                                            </p:graphicEl>
                                          </p:spTgt>
                                        </p:tgtEl>
                                        <p:attrNameLst>
                                          <p:attrName>style.visibility</p:attrName>
                                        </p:attrNameLst>
                                      </p:cBhvr>
                                      <p:to>
                                        <p:strVal val="visible"/>
                                      </p:to>
                                    </p:set>
                                    <p:anim calcmode="lin" valueType="num">
                                      <p:cBhvr additive="base">
                                        <p:cTn id="22" dur="1000" fill="hold"/>
                                        <p:tgtEl>
                                          <p:spTgt spid="3">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12" accel="20000" fill="hold" grpId="0" nodeType="afterEffect">
                                  <p:stCondLst>
                                    <p:cond delay="0"/>
                                  </p:stCondLst>
                                  <p:childTnLst>
                                    <p:set>
                                      <p:cBhvr>
                                        <p:cTn id="26" dur="1" fill="hold">
                                          <p:stCondLst>
                                            <p:cond delay="0"/>
                                          </p:stCondLst>
                                        </p:cTn>
                                        <p:tgtEl>
                                          <p:spTgt spid="3">
                                            <p:graphicEl>
                                              <a:chart seriesIdx="-4" categoryIdx="3" bldStep="category"/>
                                            </p:graphicEl>
                                          </p:spTgt>
                                        </p:tgtEl>
                                        <p:attrNameLst>
                                          <p:attrName>style.visibility</p:attrName>
                                        </p:attrNameLst>
                                      </p:cBhvr>
                                      <p:to>
                                        <p:strVal val="visible"/>
                                      </p:to>
                                    </p:set>
                                    <p:anim calcmode="lin" valueType="num">
                                      <p:cBhvr additive="base">
                                        <p:cTn id="27" dur="1000" fill="hold"/>
                                        <p:tgtEl>
                                          <p:spTgt spid="3">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accel="20000" fill="hold" grpId="0" nodeType="clickEffect">
                                  <p:stCondLst>
                                    <p:cond delay="0"/>
                                  </p:stCondLst>
                                  <p:childTnLst>
                                    <p:set>
                                      <p:cBhvr>
                                        <p:cTn id="32" dur="1" fill="hold">
                                          <p:stCondLst>
                                            <p:cond delay="0"/>
                                          </p:stCondLst>
                                        </p:cTn>
                                        <p:tgtEl>
                                          <p:spTgt spid="3">
                                            <p:graphicEl>
                                              <a:chart seriesIdx="-4" categoryIdx="4" bldStep="category"/>
                                            </p:graphicEl>
                                          </p:spTgt>
                                        </p:tgtEl>
                                        <p:attrNameLst>
                                          <p:attrName>style.visibility</p:attrName>
                                        </p:attrNameLst>
                                      </p:cBhvr>
                                      <p:to>
                                        <p:strVal val="visible"/>
                                      </p:to>
                                    </p:set>
                                    <p:anim calcmode="lin" valueType="num">
                                      <p:cBhvr additive="base">
                                        <p:cTn id="33" dur="1000" fill="hold"/>
                                        <p:tgtEl>
                                          <p:spTgt spid="3">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B41C8A41-EA5A-438B-AF2A-A3AC12CF2CC5}"/>
              </a:ext>
            </a:extLst>
          </p:cNvPr>
          <p:cNvSpPr txBox="1">
            <a:spLocks noChangeArrowheads="1"/>
          </p:cNvSpPr>
          <p:nvPr/>
        </p:nvSpPr>
        <p:spPr>
          <a:xfrm>
            <a:off x="876300" y="578497"/>
            <a:ext cx="11268372" cy="7556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Charges de Personnel</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F59D29E9-3B72-481C-A637-68580EC32E25}"/>
              </a:ext>
            </a:extLst>
          </p:cNvPr>
          <p:cNvGraphicFramePr>
            <a:graphicFrameLocks noGrp="1"/>
          </p:cNvGraphicFramePr>
          <p:nvPr>
            <p:extLst>
              <p:ext uri="{D42A27DB-BD31-4B8C-83A1-F6EECF244321}">
                <p14:modId xmlns:p14="http://schemas.microsoft.com/office/powerpoint/2010/main" val="3400996967"/>
              </p:ext>
            </p:extLst>
          </p:nvPr>
        </p:nvGraphicFramePr>
        <p:xfrm>
          <a:off x="2105026" y="1800000"/>
          <a:ext cx="8801101" cy="1417320"/>
        </p:xfrm>
        <a:graphic>
          <a:graphicData uri="http://schemas.openxmlformats.org/drawingml/2006/table">
            <a:tbl>
              <a:tblPr>
                <a:tableStyleId>{08FB837D-C827-4EFA-A057-4D05807E0F7C}</a:tableStyleId>
              </a:tblPr>
              <a:tblGrid>
                <a:gridCol w="572598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246312">
                  <a:extLst>
                    <a:ext uri="{9D8B030D-6E8A-4147-A177-3AD203B41FA5}">
                      <a16:colId xmlns:a16="http://schemas.microsoft.com/office/drawing/2014/main" val="3949484288"/>
                    </a:ext>
                  </a:extLst>
                </a:gridCol>
              </a:tblGrid>
              <a:tr h="370840">
                <a:tc>
                  <a:txBody>
                    <a:bodyPr/>
                    <a:lstStyle/>
                    <a:p>
                      <a:pPr algn="ctr"/>
                      <a:r>
                        <a:rPr lang="fr-FR" sz="2500" b="0" i="0" dirty="0">
                          <a:latin typeface="Calibri" panose="020F0502020204030204" pitchFamily="34" charset="0"/>
                        </a:rPr>
                        <a:t>Salaires Bruts</a:t>
                      </a:r>
                      <a:endParaRPr lang="fr-FR" sz="1800" b="0" i="0" dirty="0">
                        <a:latin typeface="Calibri" panose="020F0502020204030204" pitchFamily="34" charset="0"/>
                      </a:endParaRPr>
                    </a:p>
                  </a:txBody>
                  <a:tcPr anchor="ctr"/>
                </a:tc>
                <a:tc>
                  <a:txBody>
                    <a:bodyPr/>
                    <a:lstStyle/>
                    <a:p>
                      <a:pPr algn="ctr"/>
                      <a:r>
                        <a:rPr lang="fr-FR" sz="2500" b="0" dirty="0">
                          <a:effectLst>
                            <a:outerShdw blurRad="38100" dist="38100" dir="2700000" algn="tl">
                              <a:srgbClr val="000000">
                                <a:alpha val="43137"/>
                              </a:srgbClr>
                            </a:outerShdw>
                          </a:effectLst>
                          <a:latin typeface="Calibri" panose="020F0502020204030204" pitchFamily="34" charset="0"/>
                        </a:rPr>
                        <a:t>22.581 €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+22.581 €</a:t>
                      </a:r>
                    </a:p>
                  </a:txBody>
                  <a:tcPr anchor="ctr"/>
                </a:tc>
                <a:extLst>
                  <a:ext uri="{0D108BD9-81ED-4DB2-BD59-A6C34878D82A}">
                    <a16:rowId xmlns:a16="http://schemas.microsoft.com/office/drawing/2014/main" val="10000"/>
                  </a:ext>
                </a:extLst>
              </a:tr>
              <a:tr h="370840">
                <a:tc>
                  <a:txBody>
                    <a:bodyPr/>
                    <a:lstStyle/>
                    <a:p>
                      <a:pPr algn="ctr"/>
                      <a:r>
                        <a:rPr lang="fr-FR" sz="2500" i="0" dirty="0">
                          <a:latin typeface="Calibri" panose="020F0502020204030204" pitchFamily="34" charset="0"/>
                        </a:rPr>
                        <a:t>Charges Patronales et autres charges</a:t>
                      </a:r>
                      <a:endParaRPr lang="fr-FR" sz="2000" b="0" i="0" dirty="0">
                        <a:latin typeface="Calibri" panose="020F0502020204030204" pitchFamily="34" charset="0"/>
                      </a:endParaRPr>
                    </a:p>
                  </a:txBody>
                  <a:tcPr anchor="ctr"/>
                </a:tc>
                <a:tc>
                  <a:txBody>
                    <a:bodyPr/>
                    <a:lstStyle/>
                    <a:p>
                      <a:pPr algn="ctr"/>
                      <a:r>
                        <a:rPr lang="fr-FR" sz="2500" b="0" dirty="0">
                          <a:effectLst>
                            <a:outerShdw blurRad="38100" dist="38100" dir="2700000" algn="tl">
                              <a:srgbClr val="000000">
                                <a:alpha val="43137"/>
                              </a:srgbClr>
                            </a:outerShdw>
                          </a:effectLst>
                          <a:latin typeface="Calibri" panose="020F0502020204030204" pitchFamily="34" charset="0"/>
                        </a:rPr>
                        <a:t>18.562 €</a:t>
                      </a: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+18.562 €</a:t>
                      </a:r>
                    </a:p>
                  </a:txBody>
                  <a:tcPr anchor="ctr"/>
                </a:tc>
                <a:extLst>
                  <a:ext uri="{0D108BD9-81ED-4DB2-BD59-A6C34878D82A}">
                    <a16:rowId xmlns:a16="http://schemas.microsoft.com/office/drawing/2014/main" val="3007565523"/>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CHARGES DE PERSONNEL</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41.143</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+41.143 €</a:t>
                      </a:r>
                    </a:p>
                  </a:txBody>
                  <a:tcPr anchor="ctr"/>
                </a:tc>
                <a:extLst>
                  <a:ext uri="{0D108BD9-81ED-4DB2-BD59-A6C34878D82A}">
                    <a16:rowId xmlns:a16="http://schemas.microsoft.com/office/drawing/2014/main" val="10002"/>
                  </a:ext>
                </a:extLst>
              </a:tr>
            </a:tbl>
          </a:graphicData>
        </a:graphic>
      </p:graphicFrame>
      <p:sp>
        <p:nvSpPr>
          <p:cNvPr id="5" name="ZoneTexte 4">
            <a:extLst>
              <a:ext uri="{FF2B5EF4-FFF2-40B4-BE49-F238E27FC236}">
                <a16:creationId xmlns:a16="http://schemas.microsoft.com/office/drawing/2014/main" id="{26DA458E-A8D2-4141-B4E1-E0899D07FCB6}"/>
              </a:ext>
            </a:extLst>
          </p:cNvPr>
          <p:cNvSpPr txBox="1"/>
          <p:nvPr/>
        </p:nvSpPr>
        <p:spPr>
          <a:xfrm>
            <a:off x="2105026" y="3558226"/>
            <a:ext cx="8801101" cy="830997"/>
          </a:xfrm>
          <a:prstGeom prst="rect">
            <a:avLst/>
          </a:prstGeom>
          <a:noFill/>
        </p:spPr>
        <p:txBody>
          <a:bodyPr wrap="square" rtlCol="0">
            <a:spAutoFit/>
          </a:bodyPr>
          <a:lstStyle/>
          <a:p>
            <a:pPr algn="just"/>
            <a:r>
              <a:rPr lang="fr-FR" sz="1600" i="1" dirty="0">
                <a:latin typeface="Calibri" panose="020F0502020204030204" pitchFamily="34" charset="0"/>
                <a:cs typeface="Calibri" panose="020F0502020204030204" pitchFamily="34" charset="0"/>
              </a:rPr>
              <a:t>(*) Rémunération brute votée par le Comité Directeur National conformément aux dispositions de l’article 8 des statuts et dans les conditions prévues à l’article 261-7-1° du Code Général des Impôts et à l’instruction fiscale 4 H-5-06 n°208 du 18 décembre 2006.</a:t>
            </a:r>
          </a:p>
        </p:txBody>
      </p:sp>
    </p:spTree>
    <p:extLst>
      <p:ext uri="{BB962C8B-B14F-4D97-AF65-F5344CB8AC3E}">
        <p14:creationId xmlns:p14="http://schemas.microsoft.com/office/powerpoint/2010/main" val="412165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FD14E095-1259-4B31-B08B-967240B0AC37}"/>
              </a:ext>
            </a:extLst>
          </p:cNvPr>
          <p:cNvSpPr txBox="1">
            <a:spLocks noChangeArrowheads="1"/>
          </p:cNvSpPr>
          <p:nvPr/>
        </p:nvSpPr>
        <p:spPr>
          <a:xfrm>
            <a:off x="900000" y="595986"/>
            <a:ext cx="11254986" cy="720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Contributions aux Comités</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04DCBECC-AA92-4436-BBCC-51E8D337273E}"/>
              </a:ext>
            </a:extLst>
          </p:cNvPr>
          <p:cNvGraphicFramePr>
            <a:graphicFrameLocks noGrp="1"/>
          </p:cNvGraphicFramePr>
          <p:nvPr>
            <p:extLst>
              <p:ext uri="{D42A27DB-BD31-4B8C-83A1-F6EECF244321}">
                <p14:modId xmlns:p14="http://schemas.microsoft.com/office/powerpoint/2010/main" val="4151642673"/>
              </p:ext>
            </p:extLst>
          </p:nvPr>
        </p:nvGraphicFramePr>
        <p:xfrm>
          <a:off x="2099557" y="1800000"/>
          <a:ext cx="8863586" cy="3520440"/>
        </p:xfrm>
        <a:graphic>
          <a:graphicData uri="http://schemas.openxmlformats.org/drawingml/2006/table">
            <a:tbl>
              <a:tblPr>
                <a:tableStyleId>{08FB837D-C827-4EFA-A057-4D05807E0F7C}</a:tableStyleId>
              </a:tblPr>
              <a:tblGrid>
                <a:gridCol w="5731458">
                  <a:extLst>
                    <a:ext uri="{9D8B030D-6E8A-4147-A177-3AD203B41FA5}">
                      <a16:colId xmlns:a16="http://schemas.microsoft.com/office/drawing/2014/main" val="20000"/>
                    </a:ext>
                  </a:extLst>
                </a:gridCol>
                <a:gridCol w="1813170">
                  <a:extLst>
                    <a:ext uri="{9D8B030D-6E8A-4147-A177-3AD203B41FA5}">
                      <a16:colId xmlns:a16="http://schemas.microsoft.com/office/drawing/2014/main" val="20001"/>
                    </a:ext>
                  </a:extLst>
                </a:gridCol>
                <a:gridCol w="1318958">
                  <a:extLst>
                    <a:ext uri="{9D8B030D-6E8A-4147-A177-3AD203B41FA5}">
                      <a16:colId xmlns:a16="http://schemas.microsoft.com/office/drawing/2014/main" val="200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dirty="0">
                          <a:latin typeface="Calibri" panose="020F0502020204030204" pitchFamily="34" charset="0"/>
                        </a:rPr>
                        <a:t>Contrats de Développement</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fr-FR" sz="2000" b="0" i="1" dirty="0">
                          <a:latin typeface="Calibri" panose="020F0502020204030204" pitchFamily="34" charset="0"/>
                        </a:rPr>
                        <a:t>Part Territoriale « Départements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0" i="1" dirty="0">
                          <a:latin typeface="Calibri" panose="020F0502020204030204" pitchFamily="34" charset="0"/>
                        </a:rPr>
                        <a:t>- Part Territoriale « Régions »</a:t>
                      </a:r>
                    </a:p>
                  </a:txBody>
                  <a:tcPr anchor="ctr"/>
                </a:tc>
                <a:tc>
                  <a:txBody>
                    <a:bodyPr/>
                    <a:lstStyle/>
                    <a:p>
                      <a:pPr algn="ctr"/>
                      <a:endParaRPr lang="fr-FR" sz="2000" dirty="0">
                        <a:effectLst>
                          <a:outerShdw blurRad="38100" dist="38100" dir="2700000" algn="tl">
                            <a:srgbClr val="000000">
                              <a:alpha val="43137"/>
                            </a:srgbClr>
                          </a:outerShdw>
                        </a:effectLst>
                        <a:latin typeface="Calibri" panose="020F0502020204030204" pitchFamily="34" charset="0"/>
                      </a:endParaRPr>
                    </a:p>
                    <a:p>
                      <a:pPr algn="ctr"/>
                      <a:r>
                        <a:rPr lang="fr-FR" sz="2500" dirty="0">
                          <a:effectLst>
                            <a:outerShdw blurRad="38100" dist="38100" dir="2700000" algn="tl">
                              <a:srgbClr val="000000">
                                <a:alpha val="43137"/>
                              </a:srgbClr>
                            </a:outerShdw>
                          </a:effectLst>
                          <a:latin typeface="Calibri" panose="020F0502020204030204" pitchFamily="34" charset="0"/>
                        </a:rPr>
                        <a:t>507.799 €</a:t>
                      </a:r>
                    </a:p>
                    <a:p>
                      <a:pPr algn="ctr"/>
                      <a:r>
                        <a:rPr lang="fr-FR" sz="2500" b="0" dirty="0">
                          <a:effectLst>
                            <a:outerShdw blurRad="38100" dist="38100" dir="2700000" algn="tl">
                              <a:srgbClr val="000000">
                                <a:alpha val="43137"/>
                              </a:srgbClr>
                            </a:outerShdw>
                          </a:effectLst>
                          <a:latin typeface="Calibri" panose="020F0502020204030204" pitchFamily="34" charset="0"/>
                        </a:rPr>
                        <a:t>130.000 €</a:t>
                      </a:r>
                    </a:p>
                  </a:txBody>
                  <a:tcPr anchor="ctr"/>
                </a:tc>
                <a:tc>
                  <a:txBody>
                    <a:bodyPr/>
                    <a:lstStyle/>
                    <a:p>
                      <a:pPr algn="ctr"/>
                      <a:endPar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+17.799 €</a:t>
                      </a:r>
                    </a:p>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+60.000 €</a:t>
                      </a:r>
                    </a:p>
                  </a:txBody>
                  <a:tcPr anchor="ctr"/>
                </a:tc>
                <a:extLst>
                  <a:ext uri="{0D108BD9-81ED-4DB2-BD59-A6C34878D82A}">
                    <a16:rowId xmlns:a16="http://schemas.microsoft.com/office/drawing/2014/main" val="2564267655"/>
                  </a:ext>
                </a:extLst>
              </a:tr>
              <a:tr h="370840">
                <a:tc>
                  <a:txBody>
                    <a:bodyPr/>
                    <a:lstStyle/>
                    <a:p>
                      <a:pPr algn="ctr"/>
                      <a:r>
                        <a:rPr lang="fr-FR" sz="2000" b="0" i="1" dirty="0">
                          <a:latin typeface="Calibri" panose="020F0502020204030204" pitchFamily="34" charset="0"/>
                        </a:rPr>
                        <a:t>- Part Opérations Nationales</a:t>
                      </a:r>
                    </a:p>
                  </a:txBody>
                  <a:tcPr anchor="ctr"/>
                </a:tc>
                <a:tc>
                  <a:txBody>
                    <a:bodyPr/>
                    <a:lstStyle/>
                    <a:p>
                      <a:pPr algn="ctr"/>
                      <a:r>
                        <a:rPr lang="fr-FR" sz="2500" dirty="0">
                          <a:effectLst>
                            <a:outerShdw blurRad="38100" dist="38100" dir="2700000" algn="tl">
                              <a:srgbClr val="000000">
                                <a:alpha val="43137"/>
                              </a:srgbClr>
                            </a:outerShdw>
                          </a:effectLst>
                          <a:latin typeface="Calibri" panose="020F0502020204030204" pitchFamily="34" charset="0"/>
                        </a:rPr>
                        <a:t>100.000 €</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+20.000 €</a:t>
                      </a:r>
                    </a:p>
                  </a:txBody>
                  <a:tcPr anchor="ctr"/>
                </a:tc>
                <a:extLst>
                  <a:ext uri="{0D108BD9-81ED-4DB2-BD59-A6C34878D82A}">
                    <a16:rowId xmlns:a16="http://schemas.microsoft.com/office/drawing/2014/main" val="10003"/>
                  </a:ext>
                </a:extLst>
              </a:tr>
              <a:tr h="370840">
                <a:tc>
                  <a:txBody>
                    <a:bodyPr/>
                    <a:lstStyle/>
                    <a:p>
                      <a:pPr algn="ctr"/>
                      <a:r>
                        <a:rPr lang="fr-FR" sz="2000" b="0" i="1" dirty="0">
                          <a:latin typeface="Calibri" panose="020F0502020204030204" pitchFamily="34" charset="0"/>
                        </a:rPr>
                        <a:t>- Part Formations Fédérales</a:t>
                      </a:r>
                    </a:p>
                  </a:txBody>
                  <a:tcPr anchor="ctr"/>
                </a:tc>
                <a:tc>
                  <a:txBody>
                    <a:bodyPr/>
                    <a:lstStyle/>
                    <a:p>
                      <a:pPr algn="ctr"/>
                      <a:r>
                        <a:rPr lang="fr-FR" sz="2500" dirty="0">
                          <a:effectLst>
                            <a:outerShdw blurRad="38100" dist="38100" dir="2700000" algn="tl">
                              <a:srgbClr val="000000">
                                <a:alpha val="43137"/>
                              </a:srgbClr>
                            </a:outerShdw>
                          </a:effectLst>
                          <a:latin typeface="Calibri" panose="020F0502020204030204" pitchFamily="34" charset="0"/>
                        </a:rPr>
                        <a:t>61.068 €</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+1.068 €</a:t>
                      </a:r>
                    </a:p>
                  </a:txBody>
                  <a:tcPr anchor="ctr"/>
                </a:tc>
                <a:extLst>
                  <a:ext uri="{0D108BD9-81ED-4DB2-BD59-A6C34878D82A}">
                    <a16:rowId xmlns:a16="http://schemas.microsoft.com/office/drawing/2014/main" val="100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0" i="1" dirty="0">
                          <a:latin typeface="Calibri" panose="020F0502020204030204" pitchFamily="34" charset="0"/>
                        </a:rPr>
                        <a:t>- Part Vie Internationale</a:t>
                      </a:r>
                      <a:endParaRPr lang="fr-FR" sz="2000" dirty="0">
                        <a:latin typeface="Calibri" panose="020F0502020204030204" pitchFamily="34" charset="0"/>
                      </a:endParaRPr>
                    </a:p>
                  </a:txBody>
                  <a:tcPr anchor="ctr"/>
                </a:tc>
                <a:tc>
                  <a:txBody>
                    <a:bodyPr/>
                    <a:lstStyle/>
                    <a:p>
                      <a:pPr algn="ctr"/>
                      <a:r>
                        <a:rPr lang="fr-FR" sz="2500" dirty="0">
                          <a:effectLst>
                            <a:outerShdw blurRad="38100" dist="38100" dir="2700000" algn="tl">
                              <a:srgbClr val="000000">
                                <a:alpha val="43137"/>
                              </a:srgbClr>
                            </a:outerShdw>
                          </a:effectLst>
                          <a:latin typeface="Calibri" panose="020F0502020204030204" pitchFamily="34" charset="0"/>
                        </a:rPr>
                        <a:t>16.000 €</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0 €</a:t>
                      </a:r>
                    </a:p>
                  </a:txBody>
                  <a:tcPr anchor="ctr"/>
                </a:tc>
                <a:extLst>
                  <a:ext uri="{0D108BD9-81ED-4DB2-BD59-A6C34878D82A}">
                    <a16:rowId xmlns:a16="http://schemas.microsoft.com/office/drawing/2014/main" val="10005"/>
                  </a:ext>
                </a:extLst>
              </a:tr>
              <a:tr h="370840">
                <a:tc>
                  <a:txBody>
                    <a:bodyPr/>
                    <a:lstStyle/>
                    <a:p>
                      <a:pPr algn="ctr"/>
                      <a:r>
                        <a:rPr lang="fr-FR" sz="2500" b="0" i="0" dirty="0">
                          <a:latin typeface="Calibri" panose="020F0502020204030204" pitchFamily="34" charset="0"/>
                        </a:rPr>
                        <a:t>Autres Contributions </a:t>
                      </a:r>
                      <a:r>
                        <a:rPr lang="fr-FR" sz="1800" b="0" i="0" dirty="0">
                          <a:latin typeface="Calibri" panose="020F0502020204030204" pitchFamily="34" charset="0"/>
                        </a:rPr>
                        <a:t>(RPD)</a:t>
                      </a:r>
                    </a:p>
                  </a:txBody>
                  <a:tcPr anchor="ctr"/>
                </a:tc>
                <a:tc>
                  <a:txBody>
                    <a:bodyPr/>
                    <a:lstStyle/>
                    <a:p>
                      <a:pPr algn="ctr"/>
                      <a:r>
                        <a:rPr lang="fr-FR" sz="2500" b="0" dirty="0">
                          <a:effectLst>
                            <a:outerShdw blurRad="38100" dist="38100" dir="2700000" algn="tl">
                              <a:srgbClr val="000000">
                                <a:alpha val="43137"/>
                              </a:srgbClr>
                            </a:outerShdw>
                          </a:effectLst>
                          <a:latin typeface="Calibri" panose="020F0502020204030204" pitchFamily="34" charset="0"/>
                        </a:rPr>
                        <a:t>1.080</a:t>
                      </a:r>
                      <a:r>
                        <a:rPr lang="fr-FR" sz="2500" b="0" baseline="0" dirty="0">
                          <a:effectLst>
                            <a:outerShdw blurRad="38100" dist="38100" dir="2700000" algn="tl">
                              <a:srgbClr val="000000">
                                <a:alpha val="43137"/>
                              </a:srgbClr>
                            </a:outerShdw>
                          </a:effectLst>
                          <a:latin typeface="Calibri" panose="020F0502020204030204" pitchFamily="34" charset="0"/>
                        </a:rPr>
                        <a:t> €</a:t>
                      </a:r>
                      <a:endParaRPr lang="fr-FR" sz="2500" b="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+1.080 €</a:t>
                      </a:r>
                    </a:p>
                  </a:txBody>
                  <a:tcPr anchor="ctr"/>
                </a:tc>
                <a:extLst>
                  <a:ext uri="{0D108BD9-81ED-4DB2-BD59-A6C34878D82A}">
                    <a16:rowId xmlns:a16="http://schemas.microsoft.com/office/drawing/2014/main" val="10006"/>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CONTRIBUTIONS AUX COMITÉS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815.947</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+99.947 €</a:t>
                      </a:r>
                    </a:p>
                  </a:txBody>
                  <a:tcPr anchor="ctr"/>
                </a:tc>
                <a:extLst>
                  <a:ext uri="{0D108BD9-81ED-4DB2-BD59-A6C34878D82A}">
                    <a16:rowId xmlns:a16="http://schemas.microsoft.com/office/drawing/2014/main" val="10007"/>
                  </a:ext>
                </a:extLst>
              </a:tr>
            </a:tbl>
          </a:graphicData>
        </a:graphic>
      </p:graphicFrame>
      <p:sp>
        <p:nvSpPr>
          <p:cNvPr id="5" name="Rectangle 2">
            <a:extLst>
              <a:ext uri="{FF2B5EF4-FFF2-40B4-BE49-F238E27FC236}">
                <a16:creationId xmlns:a16="http://schemas.microsoft.com/office/drawing/2014/main" id="{B1074BF8-E3A0-47EF-A249-5F00927B5AC4}"/>
              </a:ext>
            </a:extLst>
          </p:cNvPr>
          <p:cNvSpPr txBox="1">
            <a:spLocks noChangeArrowheads="1"/>
          </p:cNvSpPr>
          <p:nvPr/>
        </p:nvSpPr>
        <p:spPr>
          <a:xfrm>
            <a:off x="900000" y="1207986"/>
            <a:ext cx="11244672" cy="30958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300" dirty="0">
                <a:solidFill>
                  <a:schemeClr val="accent6">
                    <a:lumMod val="75000"/>
                  </a:schemeClr>
                </a:solidFill>
              </a:rPr>
              <a:t>(hors productions pédagogiques : 48.784 €)</a:t>
            </a:r>
            <a:endParaRPr lang="fr-FR" sz="2300" i="1" dirty="0">
              <a:solidFill>
                <a:schemeClr val="accent6">
                  <a:lumMod val="75000"/>
                </a:schemeClr>
              </a:solidFill>
            </a:endParaRPr>
          </a:p>
        </p:txBody>
      </p:sp>
    </p:spTree>
    <p:extLst>
      <p:ext uri="{BB962C8B-B14F-4D97-AF65-F5344CB8AC3E}">
        <p14:creationId xmlns:p14="http://schemas.microsoft.com/office/powerpoint/2010/main" val="55252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A6DB777B-7088-4B5A-85CC-6DAEEC8A5DB4}"/>
              </a:ext>
            </a:extLst>
          </p:cNvPr>
          <p:cNvSpPr txBox="1">
            <a:spLocks noChangeArrowheads="1"/>
          </p:cNvSpPr>
          <p:nvPr/>
        </p:nvSpPr>
        <p:spPr>
          <a:xfrm>
            <a:off x="876300" y="578497"/>
            <a:ext cx="11268372" cy="7556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Evolution des Contributions</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9" name="Graphique 8">
            <a:extLst>
              <a:ext uri="{FF2B5EF4-FFF2-40B4-BE49-F238E27FC236}">
                <a16:creationId xmlns:a16="http://schemas.microsoft.com/office/drawing/2014/main" id="{2A18E3A3-C16F-4861-9463-4901BC4A5441}"/>
              </a:ext>
            </a:extLst>
          </p:cNvPr>
          <p:cNvGraphicFramePr/>
          <p:nvPr>
            <p:extLst>
              <p:ext uri="{D42A27DB-BD31-4B8C-83A1-F6EECF244321}">
                <p14:modId xmlns:p14="http://schemas.microsoft.com/office/powerpoint/2010/main" val="1947906600"/>
              </p:ext>
            </p:extLst>
          </p:nvPr>
        </p:nvGraphicFramePr>
        <p:xfrm>
          <a:off x="1578708" y="1800001"/>
          <a:ext cx="9605107" cy="4225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95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2000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9">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accel="20000" fill="hold" grpId="0" nodeType="afterEffect">
                                  <p:stCondLst>
                                    <p:cond delay="0"/>
                                  </p:stCondLst>
                                  <p:childTnLst>
                                    <p:set>
                                      <p:cBhvr>
                                        <p:cTn id="11" dur="1" fill="hold">
                                          <p:stCondLst>
                                            <p:cond delay="0"/>
                                          </p:stCondLst>
                                        </p:cTn>
                                        <p:tgtEl>
                                          <p:spTgt spid="9">
                                            <p:graphicEl>
                                              <a:chart seriesIdx="-4" categoryIdx="0" bldStep="category"/>
                                            </p:graphicEl>
                                          </p:spTgt>
                                        </p:tgtEl>
                                        <p:attrNameLst>
                                          <p:attrName>style.visibility</p:attrName>
                                        </p:attrNameLst>
                                      </p:cBhvr>
                                      <p:to>
                                        <p:strVal val="visible"/>
                                      </p:to>
                                    </p:set>
                                    <p:anim calcmode="lin" valueType="num">
                                      <p:cBhvr additive="base">
                                        <p:cTn id="12" dur="1000" fill="hold"/>
                                        <p:tgtEl>
                                          <p:spTgt spid="9">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9">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accel="20000" fill="hold" grpId="0" nodeType="afterEffect">
                                  <p:stCondLst>
                                    <p:cond delay="0"/>
                                  </p:stCondLst>
                                  <p:childTnLst>
                                    <p:set>
                                      <p:cBhvr>
                                        <p:cTn id="16" dur="1" fill="hold">
                                          <p:stCondLst>
                                            <p:cond delay="0"/>
                                          </p:stCondLst>
                                        </p:cTn>
                                        <p:tgtEl>
                                          <p:spTgt spid="9">
                                            <p:graphicEl>
                                              <a:chart seriesIdx="-4" categoryIdx="1" bldStep="category"/>
                                            </p:graphicEl>
                                          </p:spTgt>
                                        </p:tgtEl>
                                        <p:attrNameLst>
                                          <p:attrName>style.visibility</p:attrName>
                                        </p:attrNameLst>
                                      </p:cBhvr>
                                      <p:to>
                                        <p:strVal val="visible"/>
                                      </p:to>
                                    </p:set>
                                    <p:anim calcmode="lin" valueType="num">
                                      <p:cBhvr additive="base">
                                        <p:cTn id="17" dur="1000" fill="hold"/>
                                        <p:tgtEl>
                                          <p:spTgt spid="9">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9">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2" accel="20000" fill="hold" grpId="0" nodeType="afterEffect">
                                  <p:stCondLst>
                                    <p:cond delay="0"/>
                                  </p:stCondLst>
                                  <p:childTnLst>
                                    <p:set>
                                      <p:cBhvr>
                                        <p:cTn id="21" dur="1" fill="hold">
                                          <p:stCondLst>
                                            <p:cond delay="0"/>
                                          </p:stCondLst>
                                        </p:cTn>
                                        <p:tgtEl>
                                          <p:spTgt spid="9">
                                            <p:graphicEl>
                                              <a:chart seriesIdx="-4" categoryIdx="2" bldStep="category"/>
                                            </p:graphicEl>
                                          </p:spTgt>
                                        </p:tgtEl>
                                        <p:attrNameLst>
                                          <p:attrName>style.visibility</p:attrName>
                                        </p:attrNameLst>
                                      </p:cBhvr>
                                      <p:to>
                                        <p:strVal val="visible"/>
                                      </p:to>
                                    </p:set>
                                    <p:anim calcmode="lin" valueType="num">
                                      <p:cBhvr additive="base">
                                        <p:cTn id="22" dur="1000" fill="hold"/>
                                        <p:tgtEl>
                                          <p:spTgt spid="9">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9">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12" accel="20000" fill="hold" grpId="0" nodeType="afterEffect">
                                  <p:stCondLst>
                                    <p:cond delay="0"/>
                                  </p:stCondLst>
                                  <p:childTnLst>
                                    <p:set>
                                      <p:cBhvr>
                                        <p:cTn id="26" dur="1" fill="hold">
                                          <p:stCondLst>
                                            <p:cond delay="0"/>
                                          </p:stCondLst>
                                        </p:cTn>
                                        <p:tgtEl>
                                          <p:spTgt spid="9">
                                            <p:graphicEl>
                                              <a:chart seriesIdx="-4" categoryIdx="3" bldStep="category"/>
                                            </p:graphicEl>
                                          </p:spTgt>
                                        </p:tgtEl>
                                        <p:attrNameLst>
                                          <p:attrName>style.visibility</p:attrName>
                                        </p:attrNameLst>
                                      </p:cBhvr>
                                      <p:to>
                                        <p:strVal val="visible"/>
                                      </p:to>
                                    </p:set>
                                    <p:anim calcmode="lin" valueType="num">
                                      <p:cBhvr additive="base">
                                        <p:cTn id="27" dur="1000" fill="hold"/>
                                        <p:tgtEl>
                                          <p:spTgt spid="9">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9">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12" accel="20000" fill="hold" grpId="0" nodeType="afterEffect">
                                  <p:stCondLst>
                                    <p:cond delay="0"/>
                                  </p:stCondLst>
                                  <p:childTnLst>
                                    <p:set>
                                      <p:cBhvr>
                                        <p:cTn id="31" dur="1" fill="hold">
                                          <p:stCondLst>
                                            <p:cond delay="0"/>
                                          </p:stCondLst>
                                        </p:cTn>
                                        <p:tgtEl>
                                          <p:spTgt spid="9">
                                            <p:graphicEl>
                                              <a:chart seriesIdx="-4" categoryIdx="4" bldStep="category"/>
                                            </p:graphicEl>
                                          </p:spTgt>
                                        </p:tgtEl>
                                        <p:attrNameLst>
                                          <p:attrName>style.visibility</p:attrName>
                                        </p:attrNameLst>
                                      </p:cBhvr>
                                      <p:to>
                                        <p:strVal val="visible"/>
                                      </p:to>
                                    </p:set>
                                    <p:anim calcmode="lin" valueType="num">
                                      <p:cBhvr additive="base">
                                        <p:cTn id="32" dur="1000" fill="hold"/>
                                        <p:tgtEl>
                                          <p:spTgt spid="9">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9">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accel="20000" fill="hold" grpId="0" nodeType="clickEffect">
                                  <p:stCondLst>
                                    <p:cond delay="0"/>
                                  </p:stCondLst>
                                  <p:childTnLst>
                                    <p:set>
                                      <p:cBhvr>
                                        <p:cTn id="37" dur="1" fill="hold">
                                          <p:stCondLst>
                                            <p:cond delay="0"/>
                                          </p:stCondLst>
                                        </p:cTn>
                                        <p:tgtEl>
                                          <p:spTgt spid="9">
                                            <p:graphicEl>
                                              <a:chart seriesIdx="-4" categoryIdx="5" bldStep="category"/>
                                            </p:graphicEl>
                                          </p:spTgt>
                                        </p:tgtEl>
                                        <p:attrNameLst>
                                          <p:attrName>style.visibility</p:attrName>
                                        </p:attrNameLst>
                                      </p:cBhvr>
                                      <p:to>
                                        <p:strVal val="visible"/>
                                      </p:to>
                                    </p:set>
                                    <p:anim calcmode="lin" valueType="num">
                                      <p:cBhvr additive="base">
                                        <p:cTn id="38" dur="1000" fill="hold"/>
                                        <p:tgtEl>
                                          <p:spTgt spid="9">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9">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A6DB777B-7088-4B5A-85CC-6DAEEC8A5DB4}"/>
              </a:ext>
            </a:extLst>
          </p:cNvPr>
          <p:cNvSpPr txBox="1">
            <a:spLocks noChangeArrowheads="1"/>
          </p:cNvSpPr>
          <p:nvPr/>
        </p:nvSpPr>
        <p:spPr>
          <a:xfrm>
            <a:off x="876300" y="578497"/>
            <a:ext cx="11268372" cy="7556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Autres Charges de Gestion</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5" name="Tableau 4">
            <a:extLst>
              <a:ext uri="{FF2B5EF4-FFF2-40B4-BE49-F238E27FC236}">
                <a16:creationId xmlns:a16="http://schemas.microsoft.com/office/drawing/2014/main" id="{4B1B7012-37B0-46AF-B9E0-3E34813D1164}"/>
              </a:ext>
            </a:extLst>
          </p:cNvPr>
          <p:cNvGraphicFramePr>
            <a:graphicFrameLocks noGrp="1"/>
          </p:cNvGraphicFramePr>
          <p:nvPr>
            <p:extLst/>
          </p:nvPr>
        </p:nvGraphicFramePr>
        <p:xfrm>
          <a:off x="2124000" y="1800000"/>
          <a:ext cx="8782050" cy="1691640"/>
        </p:xfrm>
        <a:graphic>
          <a:graphicData uri="http://schemas.openxmlformats.org/drawingml/2006/table">
            <a:tbl>
              <a:tblPr>
                <a:tableStyleId>{08FB837D-C827-4EFA-A057-4D05807E0F7C}</a:tableStyleId>
              </a:tblPr>
              <a:tblGrid>
                <a:gridCol w="5722646">
                  <a:extLst>
                    <a:ext uri="{9D8B030D-6E8A-4147-A177-3AD203B41FA5}">
                      <a16:colId xmlns:a16="http://schemas.microsoft.com/office/drawing/2014/main" val="20000"/>
                    </a:ext>
                  </a:extLst>
                </a:gridCol>
                <a:gridCol w="1820985">
                  <a:extLst>
                    <a:ext uri="{9D8B030D-6E8A-4147-A177-3AD203B41FA5}">
                      <a16:colId xmlns:a16="http://schemas.microsoft.com/office/drawing/2014/main" val="20001"/>
                    </a:ext>
                  </a:extLst>
                </a:gridCol>
                <a:gridCol w="1238419">
                  <a:extLst>
                    <a:ext uri="{9D8B030D-6E8A-4147-A177-3AD203B41FA5}">
                      <a16:colId xmlns:a16="http://schemas.microsoft.com/office/drawing/2014/main" val="693655163"/>
                    </a:ext>
                  </a:extLst>
                </a:gridCol>
              </a:tblGrid>
              <a:tr h="370840">
                <a:tc>
                  <a:txBody>
                    <a:bodyPr/>
                    <a:lstStyle/>
                    <a:p>
                      <a:pPr algn="ctr"/>
                      <a:r>
                        <a:rPr lang="fr-FR" sz="2500" dirty="0">
                          <a:latin typeface="Calibri" panose="020F0502020204030204" pitchFamily="34" charset="0"/>
                        </a:rPr>
                        <a:t>Ligue de l’enseignement</a:t>
                      </a:r>
                    </a:p>
                    <a:p>
                      <a:pPr algn="ctr"/>
                      <a:r>
                        <a:rPr lang="fr-FR" sz="1800" b="0" i="1" dirty="0">
                          <a:latin typeface="Calibri" panose="020F0502020204030204" pitchFamily="34" charset="0"/>
                        </a:rPr>
                        <a:t>(accord 2018 sur les modalités d’adhésions des licences)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1.552.961 €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0 €</a:t>
                      </a:r>
                    </a:p>
                  </a:txBody>
                  <a:tcPr anchor="ct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dirty="0">
                          <a:latin typeface="Calibri" panose="020F0502020204030204" pitchFamily="34" charset="0"/>
                        </a:rPr>
                        <a:t>Autres Charges de Gestion</a:t>
                      </a:r>
                      <a:endParaRPr lang="fr-FR" sz="1800" b="0" i="1" dirty="0">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67 €</a:t>
                      </a:r>
                      <a:endParaRPr lang="fr-FR" sz="2500" b="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+67 €</a:t>
                      </a:r>
                    </a:p>
                  </a:txBody>
                  <a:tcPr anchor="ctr"/>
                </a:tc>
                <a:extLst>
                  <a:ext uri="{0D108BD9-81ED-4DB2-BD59-A6C34878D82A}">
                    <a16:rowId xmlns:a16="http://schemas.microsoft.com/office/drawing/2014/main" val="1731877585"/>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AUTRES CHARGES DE GESTION</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1.553.028 €</a:t>
                      </a:r>
                      <a:endParaRPr lang="fr-FR" sz="2500" b="1" baseline="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+67 €</a:t>
                      </a:r>
                    </a:p>
                  </a:txBody>
                  <a:tcPr anchor="ctr"/>
                </a:tc>
                <a:extLst>
                  <a:ext uri="{0D108BD9-81ED-4DB2-BD59-A6C34878D82A}">
                    <a16:rowId xmlns:a16="http://schemas.microsoft.com/office/drawing/2014/main" val="10003"/>
                  </a:ext>
                </a:extLst>
              </a:tr>
            </a:tbl>
          </a:graphicData>
        </a:graphic>
      </p:graphicFrame>
      <p:pic>
        <p:nvPicPr>
          <p:cNvPr id="7" name="Picture 172" descr="C:\Users\Serge BILLET\Pictures\ligue-logo_bottom.png">
            <a:extLst>
              <a:ext uri="{FF2B5EF4-FFF2-40B4-BE49-F238E27FC236}">
                <a16:creationId xmlns:a16="http://schemas.microsoft.com/office/drawing/2014/main" id="{5B5A6C37-998D-4EA8-BCA5-5C743847D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18710"/>
            <a:ext cx="1533525"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2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5" name="Rectangle 2">
            <a:extLst>
              <a:ext uri="{FF2B5EF4-FFF2-40B4-BE49-F238E27FC236}">
                <a16:creationId xmlns:a16="http://schemas.microsoft.com/office/drawing/2014/main" id="{A07712D1-E247-452A-B964-F9594AA34C8C}"/>
              </a:ext>
            </a:extLst>
          </p:cNvPr>
          <p:cNvSpPr txBox="1">
            <a:spLocks noChangeArrowheads="1"/>
          </p:cNvSpPr>
          <p:nvPr/>
        </p:nvSpPr>
        <p:spPr>
          <a:xfrm>
            <a:off x="900000" y="1152000"/>
            <a:ext cx="11254986" cy="30958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300" dirty="0">
                <a:solidFill>
                  <a:schemeClr val="accent6">
                    <a:lumMod val="75000"/>
                  </a:schemeClr>
                </a:solidFill>
              </a:rPr>
              <a:t>(hors reprises sur provisions)</a:t>
            </a:r>
            <a:endParaRPr lang="fr-FR" sz="2300" i="1" dirty="0">
              <a:solidFill>
                <a:schemeClr val="accent6">
                  <a:lumMod val="75000"/>
                </a:schemeClr>
              </a:solidFill>
            </a:endParaRPr>
          </a:p>
        </p:txBody>
      </p:sp>
      <p:graphicFrame>
        <p:nvGraphicFramePr>
          <p:cNvPr id="7" name="Tableau 6">
            <a:extLst>
              <a:ext uri="{FF2B5EF4-FFF2-40B4-BE49-F238E27FC236}">
                <a16:creationId xmlns:a16="http://schemas.microsoft.com/office/drawing/2014/main" id="{824040B2-A1F9-4F79-B8A3-E236598AA765}"/>
              </a:ext>
            </a:extLst>
          </p:cNvPr>
          <p:cNvGraphicFramePr>
            <a:graphicFrameLocks noGrp="1"/>
          </p:cNvGraphicFramePr>
          <p:nvPr>
            <p:extLst>
              <p:ext uri="{D42A27DB-BD31-4B8C-83A1-F6EECF244321}">
                <p14:modId xmlns:p14="http://schemas.microsoft.com/office/powerpoint/2010/main" val="978845723"/>
              </p:ext>
            </p:extLst>
          </p:nvPr>
        </p:nvGraphicFramePr>
        <p:xfrm>
          <a:off x="2124000" y="1800000"/>
          <a:ext cx="8763075" cy="777240"/>
        </p:xfrm>
        <a:graphic>
          <a:graphicData uri="http://schemas.openxmlformats.org/drawingml/2006/table">
            <a:tbl>
              <a:tblPr>
                <a:tableStyleId>{08FB837D-C827-4EFA-A057-4D05807E0F7C}</a:tableStyleId>
              </a:tblPr>
              <a:tblGrid>
                <a:gridCol w="5707015">
                  <a:extLst>
                    <a:ext uri="{9D8B030D-6E8A-4147-A177-3AD203B41FA5}">
                      <a16:colId xmlns:a16="http://schemas.microsoft.com/office/drawing/2014/main" val="20000"/>
                    </a:ext>
                  </a:extLst>
                </a:gridCol>
                <a:gridCol w="1820985">
                  <a:extLst>
                    <a:ext uri="{9D8B030D-6E8A-4147-A177-3AD203B41FA5}">
                      <a16:colId xmlns:a16="http://schemas.microsoft.com/office/drawing/2014/main" val="20001"/>
                    </a:ext>
                  </a:extLst>
                </a:gridCol>
                <a:gridCol w="1235075">
                  <a:extLst>
                    <a:ext uri="{9D8B030D-6E8A-4147-A177-3AD203B41FA5}">
                      <a16:colId xmlns:a16="http://schemas.microsoft.com/office/drawing/2014/main" val="2770483311"/>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CHARGES</a:t>
                      </a:r>
                      <a:r>
                        <a:rPr lang="fr-FR" sz="2500" b="1" baseline="0" dirty="0">
                          <a:effectLst>
                            <a:outerShdw blurRad="38100" dist="38100" dir="2700000" algn="tl">
                              <a:srgbClr val="000000">
                                <a:alpha val="43137"/>
                              </a:srgbClr>
                            </a:outerShdw>
                          </a:effectLst>
                          <a:latin typeface="Calibri" panose="020F0502020204030204" pitchFamily="34" charset="0"/>
                        </a:rPr>
                        <a:t> FINANCIÈRES</a:t>
                      </a:r>
                      <a:endParaRPr lang="fr-FR" sz="2500" b="1" dirty="0">
                        <a:effectLst>
                          <a:outerShdw blurRad="38100" dist="38100" dir="2700000" algn="tl">
                            <a:srgbClr val="000000">
                              <a:alpha val="43137"/>
                            </a:srgbClr>
                          </a:outerShdw>
                        </a:effectLst>
                        <a:latin typeface="Calibri" panose="020F0502020204030204" pitchFamily="34" charset="0"/>
                      </a:endParaRPr>
                    </a:p>
                    <a:p>
                      <a:pPr algn="ctr"/>
                      <a:r>
                        <a:rPr lang="fr-FR" sz="2000" i="1" dirty="0">
                          <a:latin typeface="Calibri" panose="020F0502020204030204" pitchFamily="34" charset="0"/>
                        </a:rPr>
                        <a:t>Pertes liés à la participation du GIE EJ</a:t>
                      </a:r>
                      <a:endParaRPr lang="fr-FR" sz="2000" i="1" baseline="0" dirty="0">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1.450 €</a:t>
                      </a:r>
                      <a:endParaRPr lang="fr-FR" sz="2500" b="1" baseline="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b="0" baseline="0" dirty="0">
                          <a:effectLst>
                            <a:outerShdw blurRad="38100" dist="38100" dir="2700000" algn="tl">
                              <a:srgbClr val="000000">
                                <a:alpha val="43137"/>
                              </a:srgbClr>
                            </a:outerShdw>
                          </a:effectLst>
                          <a:latin typeface="Calibri" panose="020F0502020204030204" pitchFamily="34" charset="0"/>
                        </a:rPr>
                        <a:t>+1.450 €</a:t>
                      </a:r>
                    </a:p>
                  </a:txBody>
                  <a:tcPr anchor="ctr"/>
                </a:tc>
                <a:extLst>
                  <a:ext uri="{0D108BD9-81ED-4DB2-BD59-A6C34878D82A}">
                    <a16:rowId xmlns:a16="http://schemas.microsoft.com/office/drawing/2014/main" val="10000"/>
                  </a:ext>
                </a:extLst>
              </a:tr>
            </a:tbl>
          </a:graphicData>
        </a:graphic>
      </p:graphicFrame>
      <p:sp>
        <p:nvSpPr>
          <p:cNvPr id="8" name="Rectangle 2">
            <a:extLst>
              <a:ext uri="{FF2B5EF4-FFF2-40B4-BE49-F238E27FC236}">
                <a16:creationId xmlns:a16="http://schemas.microsoft.com/office/drawing/2014/main" id="{AF7F7C33-4B88-4B1F-AB81-07774D4D215D}"/>
              </a:ext>
            </a:extLst>
          </p:cNvPr>
          <p:cNvSpPr txBox="1">
            <a:spLocks noChangeArrowheads="1"/>
          </p:cNvSpPr>
          <p:nvPr/>
        </p:nvSpPr>
        <p:spPr>
          <a:xfrm>
            <a:off x="900000" y="577324"/>
            <a:ext cx="11254986" cy="720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Charges Financières</a:t>
            </a:r>
            <a:endParaRPr lang="fr-FR" sz="4000" b="1" i="1" dirty="0">
              <a:solidFill>
                <a:schemeClr val="accent6">
                  <a:lumMod val="75000"/>
                </a:schemeClr>
              </a:solidFill>
              <a:effectLst>
                <a:outerShdw blurRad="38100" dist="38100" dir="2700000" algn="tl">
                  <a:srgbClr val="000000">
                    <a:alpha val="43137"/>
                  </a:srgbClr>
                </a:outerShdw>
              </a:effectLst>
            </a:endParaRPr>
          </a:p>
        </p:txBody>
      </p:sp>
      <p:sp>
        <p:nvSpPr>
          <p:cNvPr id="9" name="Rectangle 2">
            <a:extLst>
              <a:ext uri="{FF2B5EF4-FFF2-40B4-BE49-F238E27FC236}">
                <a16:creationId xmlns:a16="http://schemas.microsoft.com/office/drawing/2014/main" id="{16D8FB62-9D97-4966-A4C7-0A07F0AA51E6}"/>
              </a:ext>
            </a:extLst>
          </p:cNvPr>
          <p:cNvSpPr txBox="1">
            <a:spLocks noChangeArrowheads="1"/>
          </p:cNvSpPr>
          <p:nvPr/>
        </p:nvSpPr>
        <p:spPr>
          <a:xfrm>
            <a:off x="900000" y="3388191"/>
            <a:ext cx="11244672" cy="30958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300" dirty="0">
                <a:solidFill>
                  <a:schemeClr val="accent6">
                    <a:lumMod val="75000"/>
                  </a:schemeClr>
                </a:solidFill>
              </a:rPr>
              <a:t>(hors reprises sur provisions)</a:t>
            </a:r>
            <a:endParaRPr lang="fr-FR" sz="2300" i="1" dirty="0">
              <a:solidFill>
                <a:schemeClr val="accent6">
                  <a:lumMod val="75000"/>
                </a:schemeClr>
              </a:solidFill>
            </a:endParaRPr>
          </a:p>
        </p:txBody>
      </p:sp>
      <p:graphicFrame>
        <p:nvGraphicFramePr>
          <p:cNvPr id="10" name="Tableau 9">
            <a:extLst>
              <a:ext uri="{FF2B5EF4-FFF2-40B4-BE49-F238E27FC236}">
                <a16:creationId xmlns:a16="http://schemas.microsoft.com/office/drawing/2014/main" id="{9AE6F47F-BBF0-4035-8346-BB23CCAE1740}"/>
              </a:ext>
            </a:extLst>
          </p:cNvPr>
          <p:cNvGraphicFramePr>
            <a:graphicFrameLocks noGrp="1"/>
          </p:cNvGraphicFramePr>
          <p:nvPr>
            <p:extLst>
              <p:ext uri="{D42A27DB-BD31-4B8C-83A1-F6EECF244321}">
                <p14:modId xmlns:p14="http://schemas.microsoft.com/office/powerpoint/2010/main" val="3612910886"/>
              </p:ext>
            </p:extLst>
          </p:nvPr>
        </p:nvGraphicFramePr>
        <p:xfrm>
          <a:off x="2123999" y="4036191"/>
          <a:ext cx="8763076" cy="777240"/>
        </p:xfrm>
        <a:graphic>
          <a:graphicData uri="http://schemas.openxmlformats.org/drawingml/2006/table">
            <a:tbl>
              <a:tblPr>
                <a:tableStyleId>{08FB837D-C827-4EFA-A057-4D05807E0F7C}</a:tableStyleId>
              </a:tblPr>
              <a:tblGrid>
                <a:gridCol w="569920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235075">
                  <a:extLst>
                    <a:ext uri="{9D8B030D-6E8A-4147-A177-3AD203B41FA5}">
                      <a16:colId xmlns:a16="http://schemas.microsoft.com/office/drawing/2014/main" val="2828110825"/>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CHARGES EXCEPTIONNELLES</a:t>
                      </a:r>
                      <a:endParaRPr lang="fr-FR" sz="2500" b="1" baseline="0" dirty="0">
                        <a:effectLst>
                          <a:outerShdw blurRad="38100" dist="38100" dir="2700000" algn="tl">
                            <a:srgbClr val="000000">
                              <a:alpha val="43137"/>
                            </a:srgbClr>
                          </a:outerShdw>
                        </a:effectLst>
                        <a:latin typeface="Calibri" panose="020F0502020204030204" pitchFamily="34" charset="0"/>
                      </a:endParaRPr>
                    </a:p>
                    <a:p>
                      <a:pPr algn="ctr"/>
                      <a:r>
                        <a:rPr lang="fr-FR" sz="2000" i="1" baseline="0" dirty="0">
                          <a:latin typeface="Calibri" panose="020F0502020204030204" pitchFamily="34" charset="0"/>
                        </a:rPr>
                        <a:t>notamment Charges sur sur </a:t>
                      </a:r>
                      <a:r>
                        <a:rPr lang="fr-FR" sz="2000" i="1" dirty="0">
                          <a:latin typeface="Calibri" panose="020F0502020204030204" pitchFamily="34" charset="0"/>
                        </a:rPr>
                        <a:t>Exercices</a:t>
                      </a:r>
                      <a:r>
                        <a:rPr lang="fr-FR" sz="2000" i="1" baseline="0" dirty="0">
                          <a:latin typeface="Calibri" panose="020F0502020204030204" pitchFamily="34" charset="0"/>
                        </a:rPr>
                        <a:t> Antérieurs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1.301</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b="0" baseline="0" dirty="0">
                          <a:effectLst>
                            <a:outerShdw blurRad="38100" dist="38100" dir="2700000" algn="tl">
                              <a:srgbClr val="000000">
                                <a:alpha val="43137"/>
                              </a:srgbClr>
                            </a:outerShdw>
                          </a:effectLst>
                          <a:latin typeface="Calibri" panose="020F0502020204030204" pitchFamily="34" charset="0"/>
                        </a:rPr>
                        <a:t>+1.301 €</a:t>
                      </a:r>
                    </a:p>
                  </a:txBody>
                  <a:tcPr anchor="ctr"/>
                </a:tc>
                <a:extLst>
                  <a:ext uri="{0D108BD9-81ED-4DB2-BD59-A6C34878D82A}">
                    <a16:rowId xmlns:a16="http://schemas.microsoft.com/office/drawing/2014/main" val="10000"/>
                  </a:ext>
                </a:extLst>
              </a:tr>
            </a:tbl>
          </a:graphicData>
        </a:graphic>
      </p:graphicFrame>
      <p:sp>
        <p:nvSpPr>
          <p:cNvPr id="11" name="Rectangle 2">
            <a:extLst>
              <a:ext uri="{FF2B5EF4-FFF2-40B4-BE49-F238E27FC236}">
                <a16:creationId xmlns:a16="http://schemas.microsoft.com/office/drawing/2014/main" id="{24CC7787-D152-4BE2-8251-AB3759146AF4}"/>
              </a:ext>
            </a:extLst>
          </p:cNvPr>
          <p:cNvSpPr txBox="1">
            <a:spLocks noChangeArrowheads="1"/>
          </p:cNvSpPr>
          <p:nvPr/>
        </p:nvSpPr>
        <p:spPr>
          <a:xfrm>
            <a:off x="900000" y="2794853"/>
            <a:ext cx="11244672" cy="7200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Charges Exceptionnelles</a:t>
            </a:r>
            <a:endParaRPr lang="fr-FR" sz="4000" b="1"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917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4" name="ZoneTexte 3">
            <a:extLst>
              <a:ext uri="{FF2B5EF4-FFF2-40B4-BE49-F238E27FC236}">
                <a16:creationId xmlns:a16="http://schemas.microsoft.com/office/drawing/2014/main" id="{634F40B4-5712-47AC-A52B-0BAAB696B1E0}"/>
              </a:ext>
            </a:extLst>
          </p:cNvPr>
          <p:cNvSpPr txBox="1"/>
          <p:nvPr/>
        </p:nvSpPr>
        <p:spPr>
          <a:xfrm>
            <a:off x="1303231" y="4400550"/>
            <a:ext cx="3727704" cy="1169551"/>
          </a:xfrm>
          <a:prstGeom prst="rect">
            <a:avLst/>
          </a:prstGeom>
          <a:noFill/>
        </p:spPr>
        <p:txBody>
          <a:bodyPr wrap="square" rtlCol="0">
            <a:spAutoFit/>
          </a:bodyPr>
          <a:lstStyle/>
          <a:p>
            <a:pPr algn="ctr"/>
            <a:r>
              <a:rPr lang="fr-FR" sz="3500" b="1" dirty="0">
                <a:solidFill>
                  <a:srgbClr val="D04742"/>
                </a:solidFill>
                <a:effectLst>
                  <a:outerShdw blurRad="38100" dist="38100" dir="2700000" algn="tl">
                    <a:srgbClr val="000000">
                      <a:alpha val="43137"/>
                    </a:srgbClr>
                  </a:outerShdw>
                </a:effectLst>
                <a:latin typeface="+mj-lt"/>
              </a:rPr>
              <a:t>Le Travail</a:t>
            </a:r>
          </a:p>
          <a:p>
            <a:pPr algn="ctr"/>
            <a:r>
              <a:rPr lang="fr-FR" sz="3500" b="1" dirty="0">
                <a:solidFill>
                  <a:srgbClr val="D04742"/>
                </a:solidFill>
                <a:effectLst>
                  <a:outerShdw blurRad="38100" dist="38100" dir="2700000" algn="tl">
                    <a:srgbClr val="000000">
                      <a:alpha val="43137"/>
                    </a:srgbClr>
                  </a:outerShdw>
                </a:effectLst>
                <a:latin typeface="+mj-lt"/>
              </a:rPr>
              <a:t>d’une Equipe</a:t>
            </a:r>
          </a:p>
        </p:txBody>
      </p:sp>
      <p:sp>
        <p:nvSpPr>
          <p:cNvPr id="5" name="ZoneTexte 4">
            <a:extLst>
              <a:ext uri="{FF2B5EF4-FFF2-40B4-BE49-F238E27FC236}">
                <a16:creationId xmlns:a16="http://schemas.microsoft.com/office/drawing/2014/main" id="{89900B90-0F44-4E08-96BD-341C3F5168CA}"/>
              </a:ext>
            </a:extLst>
          </p:cNvPr>
          <p:cNvSpPr txBox="1"/>
          <p:nvPr/>
        </p:nvSpPr>
        <p:spPr>
          <a:xfrm>
            <a:off x="5115849" y="4016314"/>
            <a:ext cx="4877235" cy="461665"/>
          </a:xfrm>
          <a:prstGeom prst="rect">
            <a:avLst/>
          </a:prstGeom>
          <a:noFill/>
        </p:spPr>
        <p:txBody>
          <a:bodyPr wrap="square" rtlCol="0">
            <a:spAutoFit/>
          </a:bodyPr>
          <a:lstStyle/>
          <a:p>
            <a:pPr algn="ctr"/>
            <a:r>
              <a:rPr lang="fr-FR" sz="2400" b="1" dirty="0">
                <a:latin typeface="+mj-lt"/>
              </a:rPr>
              <a:t>Le Responsable Financier</a:t>
            </a:r>
          </a:p>
        </p:txBody>
      </p:sp>
      <p:sp>
        <p:nvSpPr>
          <p:cNvPr id="7" name="ZoneTexte 6">
            <a:extLst>
              <a:ext uri="{FF2B5EF4-FFF2-40B4-BE49-F238E27FC236}">
                <a16:creationId xmlns:a16="http://schemas.microsoft.com/office/drawing/2014/main" id="{BC8FF1AB-F9F7-4515-A602-4D7EB1D856CF}"/>
              </a:ext>
            </a:extLst>
          </p:cNvPr>
          <p:cNvSpPr txBox="1"/>
          <p:nvPr/>
        </p:nvSpPr>
        <p:spPr>
          <a:xfrm>
            <a:off x="5115849" y="4394977"/>
            <a:ext cx="4877235" cy="461665"/>
          </a:xfrm>
          <a:prstGeom prst="rect">
            <a:avLst/>
          </a:prstGeom>
          <a:noFill/>
        </p:spPr>
        <p:txBody>
          <a:bodyPr wrap="square" rtlCol="0">
            <a:spAutoFit/>
          </a:bodyPr>
          <a:lstStyle/>
          <a:p>
            <a:pPr algn="ctr"/>
            <a:r>
              <a:rPr lang="fr-FR" sz="2400" b="1" dirty="0">
                <a:latin typeface="+mj-lt"/>
              </a:rPr>
              <a:t>Les Membres de la CN Finances</a:t>
            </a:r>
          </a:p>
        </p:txBody>
      </p:sp>
      <p:sp>
        <p:nvSpPr>
          <p:cNvPr id="8" name="ZoneTexte 7">
            <a:extLst>
              <a:ext uri="{FF2B5EF4-FFF2-40B4-BE49-F238E27FC236}">
                <a16:creationId xmlns:a16="http://schemas.microsoft.com/office/drawing/2014/main" id="{C6AC08BB-7AE6-4C9A-98B0-798055AB8D6F}"/>
              </a:ext>
            </a:extLst>
          </p:cNvPr>
          <p:cNvSpPr txBox="1"/>
          <p:nvPr/>
        </p:nvSpPr>
        <p:spPr>
          <a:xfrm>
            <a:off x="5115849" y="4773640"/>
            <a:ext cx="4877235" cy="461665"/>
          </a:xfrm>
          <a:prstGeom prst="rect">
            <a:avLst/>
          </a:prstGeom>
          <a:noFill/>
        </p:spPr>
        <p:txBody>
          <a:bodyPr wrap="square" rtlCol="0">
            <a:spAutoFit/>
          </a:bodyPr>
          <a:lstStyle/>
          <a:p>
            <a:pPr algn="ctr"/>
            <a:r>
              <a:rPr lang="fr-FR" sz="2400" b="1" dirty="0">
                <a:latin typeface="+mj-lt"/>
              </a:rPr>
              <a:t>Le Commissaire aux Comptes</a:t>
            </a:r>
          </a:p>
        </p:txBody>
      </p:sp>
      <p:sp>
        <p:nvSpPr>
          <p:cNvPr id="9" name="ZoneTexte 8">
            <a:extLst>
              <a:ext uri="{FF2B5EF4-FFF2-40B4-BE49-F238E27FC236}">
                <a16:creationId xmlns:a16="http://schemas.microsoft.com/office/drawing/2014/main" id="{99B3052A-F0E4-4902-B81C-82D06ACD1F8C}"/>
              </a:ext>
            </a:extLst>
          </p:cNvPr>
          <p:cNvSpPr txBox="1"/>
          <p:nvPr/>
        </p:nvSpPr>
        <p:spPr>
          <a:xfrm>
            <a:off x="5115849" y="5152303"/>
            <a:ext cx="4877235" cy="461665"/>
          </a:xfrm>
          <a:prstGeom prst="rect">
            <a:avLst/>
          </a:prstGeom>
          <a:noFill/>
        </p:spPr>
        <p:txBody>
          <a:bodyPr wrap="square" rtlCol="0">
            <a:spAutoFit/>
          </a:bodyPr>
          <a:lstStyle/>
          <a:p>
            <a:pPr algn="ctr"/>
            <a:r>
              <a:rPr lang="fr-FR" sz="2400" b="1" dirty="0">
                <a:latin typeface="+mj-lt"/>
              </a:rPr>
              <a:t>Les Elu-e-s du Comité Directeur</a:t>
            </a:r>
          </a:p>
        </p:txBody>
      </p:sp>
      <p:sp>
        <p:nvSpPr>
          <p:cNvPr id="10" name="ZoneTexte 9">
            <a:extLst>
              <a:ext uri="{FF2B5EF4-FFF2-40B4-BE49-F238E27FC236}">
                <a16:creationId xmlns:a16="http://schemas.microsoft.com/office/drawing/2014/main" id="{FEB8408E-396D-4358-A8C0-FE4427507D32}"/>
              </a:ext>
            </a:extLst>
          </p:cNvPr>
          <p:cNvSpPr txBox="1"/>
          <p:nvPr/>
        </p:nvSpPr>
        <p:spPr>
          <a:xfrm>
            <a:off x="5115849" y="5540297"/>
            <a:ext cx="4877235" cy="461665"/>
          </a:xfrm>
          <a:prstGeom prst="rect">
            <a:avLst/>
          </a:prstGeom>
          <a:noFill/>
        </p:spPr>
        <p:txBody>
          <a:bodyPr wrap="square" rtlCol="0">
            <a:spAutoFit/>
          </a:bodyPr>
          <a:lstStyle/>
          <a:p>
            <a:pPr algn="ctr"/>
            <a:r>
              <a:rPr lang="fr-FR" sz="2400" b="1" dirty="0">
                <a:latin typeface="+mj-lt"/>
              </a:rPr>
              <a:t>L’Equipe de Direction Nationale</a:t>
            </a:r>
          </a:p>
        </p:txBody>
      </p:sp>
      <p:sp>
        <p:nvSpPr>
          <p:cNvPr id="11" name="Rectangle 2">
            <a:extLst>
              <a:ext uri="{FF2B5EF4-FFF2-40B4-BE49-F238E27FC236}">
                <a16:creationId xmlns:a16="http://schemas.microsoft.com/office/drawing/2014/main" id="{22AF0E83-BA57-494E-8855-B0AE0BBCA3E8}"/>
              </a:ext>
            </a:extLst>
          </p:cNvPr>
          <p:cNvSpPr txBox="1">
            <a:spLocks noChangeArrowheads="1"/>
          </p:cNvSpPr>
          <p:nvPr/>
        </p:nvSpPr>
        <p:spPr>
          <a:xfrm>
            <a:off x="900000" y="211515"/>
            <a:ext cx="11292000" cy="10289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5500" b="1" dirty="0">
                <a:solidFill>
                  <a:srgbClr val="2DA7DA"/>
                </a:solidFill>
                <a:effectLst>
                  <a:outerShdw blurRad="38100" dist="38100" dir="2700000" algn="tl">
                    <a:srgbClr val="000000">
                      <a:alpha val="43137"/>
                    </a:srgbClr>
                  </a:outerShdw>
                </a:effectLst>
              </a:rPr>
              <a:t>Remerciements</a:t>
            </a:r>
            <a:endParaRPr lang="fr-FR" sz="1500" b="1" i="1" dirty="0">
              <a:solidFill>
                <a:srgbClr val="2DA7DA"/>
              </a:solidFill>
              <a:effectLst>
                <a:outerShdw blurRad="38100" dist="38100" dir="2700000" algn="tl">
                  <a:srgbClr val="000000">
                    <a:alpha val="43137"/>
                  </a:srgbClr>
                </a:outerShdw>
              </a:effectLst>
            </a:endParaRPr>
          </a:p>
        </p:txBody>
      </p:sp>
      <p:pic>
        <p:nvPicPr>
          <p:cNvPr id="2" name="Image 1">
            <a:extLst>
              <a:ext uri="{FF2B5EF4-FFF2-40B4-BE49-F238E27FC236}">
                <a16:creationId xmlns:a16="http://schemas.microsoft.com/office/drawing/2014/main" id="{3793BE89-BB5D-4E04-93AF-113775F334F6}"/>
              </a:ext>
            </a:extLst>
          </p:cNvPr>
          <p:cNvPicPr>
            <a:picLocks noChangeAspect="1"/>
          </p:cNvPicPr>
          <p:nvPr/>
        </p:nvPicPr>
        <p:blipFill rotWithShape="1">
          <a:blip r:embed="rId3"/>
          <a:srcRect b="9018"/>
          <a:stretch/>
        </p:blipFill>
        <p:spPr>
          <a:xfrm>
            <a:off x="3798032" y="1493764"/>
            <a:ext cx="4595936" cy="2008549"/>
          </a:xfrm>
          <a:prstGeom prst="ellipse">
            <a:avLst/>
          </a:prstGeom>
          <a:ln>
            <a:noFill/>
          </a:ln>
          <a:effectLst>
            <a:softEdge rad="112500"/>
          </a:effectLst>
        </p:spPr>
      </p:pic>
    </p:spTree>
    <p:extLst>
      <p:ext uri="{BB962C8B-B14F-4D97-AF65-F5344CB8AC3E}">
        <p14:creationId xmlns:p14="http://schemas.microsoft.com/office/powerpoint/2010/main" val="393220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07333CBC-93AB-4D6B-8B29-07A4DB204D44}"/>
              </a:ext>
            </a:extLst>
          </p:cNvPr>
          <p:cNvSpPr txBox="1">
            <a:spLocks noChangeArrowheads="1"/>
          </p:cNvSpPr>
          <p:nvPr/>
        </p:nvSpPr>
        <p:spPr>
          <a:xfrm>
            <a:off x="900000" y="578498"/>
            <a:ext cx="11292000" cy="712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Dotations aux Amort. et Provisions</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E1194CD1-9A7C-4981-841C-B70FB032840A}"/>
              </a:ext>
            </a:extLst>
          </p:cNvPr>
          <p:cNvGraphicFramePr>
            <a:graphicFrameLocks noGrp="1"/>
          </p:cNvGraphicFramePr>
          <p:nvPr>
            <p:extLst>
              <p:ext uri="{D42A27DB-BD31-4B8C-83A1-F6EECF244321}">
                <p14:modId xmlns:p14="http://schemas.microsoft.com/office/powerpoint/2010/main" val="628907933"/>
              </p:ext>
            </p:extLst>
          </p:nvPr>
        </p:nvGraphicFramePr>
        <p:xfrm>
          <a:off x="2124000" y="1859445"/>
          <a:ext cx="8772601" cy="2392680"/>
        </p:xfrm>
        <a:graphic>
          <a:graphicData uri="http://schemas.openxmlformats.org/drawingml/2006/table">
            <a:tbl>
              <a:tblPr>
                <a:tableStyleId>{08FB837D-C827-4EFA-A057-4D05807E0F7C}</a:tableStyleId>
              </a:tblPr>
              <a:tblGrid>
                <a:gridCol w="5707015">
                  <a:extLst>
                    <a:ext uri="{9D8B030D-6E8A-4147-A177-3AD203B41FA5}">
                      <a16:colId xmlns:a16="http://schemas.microsoft.com/office/drawing/2014/main" val="20000"/>
                    </a:ext>
                  </a:extLst>
                </a:gridCol>
                <a:gridCol w="1820985">
                  <a:extLst>
                    <a:ext uri="{9D8B030D-6E8A-4147-A177-3AD203B41FA5}">
                      <a16:colId xmlns:a16="http://schemas.microsoft.com/office/drawing/2014/main" val="20001"/>
                    </a:ext>
                  </a:extLst>
                </a:gridCol>
                <a:gridCol w="1244601">
                  <a:extLst>
                    <a:ext uri="{9D8B030D-6E8A-4147-A177-3AD203B41FA5}">
                      <a16:colId xmlns:a16="http://schemas.microsoft.com/office/drawing/2014/main" val="354154069"/>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DOTATIONS AUX AMORT. </a:t>
                      </a:r>
                      <a:r>
                        <a:rPr lang="fr-FR" sz="2500" b="1" baseline="0" dirty="0">
                          <a:effectLst>
                            <a:outerShdw blurRad="38100" dist="38100" dir="2700000" algn="tl">
                              <a:srgbClr val="000000">
                                <a:alpha val="43137"/>
                              </a:srgbClr>
                            </a:outerShdw>
                          </a:effectLst>
                          <a:latin typeface="Calibri" panose="020F0502020204030204" pitchFamily="34" charset="0"/>
                        </a:rPr>
                        <a:t>&amp; PROVISIONS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298.591</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b="0" baseline="0" dirty="0">
                          <a:effectLst>
                            <a:outerShdw blurRad="38100" dist="38100" dir="2700000" algn="tl">
                              <a:srgbClr val="000000">
                                <a:alpha val="43137"/>
                              </a:srgbClr>
                            </a:outerShdw>
                          </a:effectLst>
                          <a:latin typeface="Calibri" panose="020F0502020204030204" pitchFamily="34" charset="0"/>
                        </a:rPr>
                        <a:t>+173.190 €</a:t>
                      </a:r>
                    </a:p>
                  </a:txBody>
                  <a:tcPr anchor="ctr"/>
                </a:tc>
                <a:extLst>
                  <a:ext uri="{0D108BD9-81ED-4DB2-BD59-A6C34878D82A}">
                    <a16:rowId xmlns:a16="http://schemas.microsoft.com/office/drawing/2014/main" val="10000"/>
                  </a:ext>
                </a:extLst>
              </a:tr>
              <a:tr h="370840">
                <a:tc>
                  <a:txBody>
                    <a:bodyPr/>
                    <a:lstStyle/>
                    <a:p>
                      <a:pPr algn="ctr"/>
                      <a:r>
                        <a:rPr lang="fr-FR" sz="2000" b="0" i="1" dirty="0">
                          <a:effectLst/>
                          <a:latin typeface="Calibri" panose="020F0502020204030204" pitchFamily="34" charset="0"/>
                        </a:rPr>
                        <a:t>dont l</a:t>
                      </a:r>
                      <a:r>
                        <a:rPr lang="fr-FR" sz="2000" b="0" i="1" baseline="0" dirty="0">
                          <a:effectLst/>
                          <a:latin typeface="Calibri" panose="020F0502020204030204" pitchFamily="34" charset="0"/>
                        </a:rPr>
                        <a:t>a Provision pour l’AG de Pau (2019)</a:t>
                      </a:r>
                    </a:p>
                    <a:p>
                      <a:pPr algn="ctr"/>
                      <a:r>
                        <a:rPr lang="fr-FR" sz="2000" b="0" i="1" baseline="0" dirty="0">
                          <a:effectLst/>
                          <a:latin typeface="Calibri" panose="020F0502020204030204" pitchFamily="34" charset="0"/>
                        </a:rPr>
                        <a:t>dont la Provision pour Engagement Retraite </a:t>
                      </a:r>
                    </a:p>
                    <a:p>
                      <a:pPr algn="ctr"/>
                      <a:r>
                        <a:rPr lang="fr-FR" sz="2000" b="0" i="1" baseline="0" dirty="0">
                          <a:effectLst/>
                          <a:latin typeface="Calibri" panose="020F0502020204030204" pitchFamily="34" charset="0"/>
                        </a:rPr>
                        <a:t>dont la Provision sur les Prêts accordés</a:t>
                      </a:r>
                    </a:p>
                    <a:p>
                      <a:pPr algn="ctr"/>
                      <a:r>
                        <a:rPr lang="fr-FR" sz="2000" b="0" i="1" baseline="0" dirty="0">
                          <a:effectLst/>
                          <a:latin typeface="Calibri" panose="020F0502020204030204" pitchFamily="34" charset="0"/>
                        </a:rPr>
                        <a:t>dont la Provision pour rupture conventionnelle</a:t>
                      </a:r>
                    </a:p>
                    <a:p>
                      <a:pPr algn="ctr"/>
                      <a:r>
                        <a:rPr lang="fr-FR" sz="2000" b="0" i="1" baseline="0" dirty="0">
                          <a:effectLst/>
                          <a:latin typeface="Calibri" panose="020F0502020204030204" pitchFamily="34" charset="0"/>
                        </a:rPr>
                        <a:t>dont la Provision pour les 80 ans de l’USEP</a:t>
                      </a:r>
                    </a:p>
                    <a:p>
                      <a:pPr algn="ctr"/>
                      <a:r>
                        <a:rPr lang="fr-FR" sz="2000" b="0" i="1" baseline="0" dirty="0">
                          <a:effectLst/>
                          <a:latin typeface="Calibri" panose="020F0502020204030204" pitchFamily="34" charset="0"/>
                        </a:rPr>
                        <a:t>dont les Dotations aux Amortissements du Matériel</a:t>
                      </a:r>
                      <a:endParaRPr lang="fr-FR" sz="2000" b="0" i="1" dirty="0">
                        <a:effectLst/>
                        <a:latin typeface="Calibri" panose="020F0502020204030204" pitchFamily="34" charset="0"/>
                      </a:endParaRPr>
                    </a:p>
                  </a:txBody>
                  <a:tcPr anchor="ctr"/>
                </a:tc>
                <a:tc gridSpan="2">
                  <a:txBody>
                    <a:bodyPr/>
                    <a:lstStyle/>
                    <a:p>
                      <a:pPr algn="ctr"/>
                      <a:r>
                        <a:rPr lang="fr-FR" sz="2000" b="0" i="1" dirty="0">
                          <a:effectLst/>
                          <a:latin typeface="Calibri" panose="020F0502020204030204" pitchFamily="34" charset="0"/>
                        </a:rPr>
                        <a:t>72.665 €</a:t>
                      </a:r>
                    </a:p>
                    <a:p>
                      <a:pPr algn="ctr"/>
                      <a:r>
                        <a:rPr lang="fr-FR" sz="2000" b="0" i="1" dirty="0">
                          <a:effectLst/>
                          <a:latin typeface="Calibri" panose="020F0502020204030204" pitchFamily="34" charset="0"/>
                        </a:rPr>
                        <a:t>42.596 €</a:t>
                      </a:r>
                    </a:p>
                    <a:p>
                      <a:pPr algn="ctr"/>
                      <a:r>
                        <a:rPr lang="fr-FR" sz="2000" b="0" i="1" dirty="0">
                          <a:effectLst/>
                          <a:latin typeface="Calibri" panose="020F0502020204030204" pitchFamily="34" charset="0"/>
                        </a:rPr>
                        <a:t>28.051</a:t>
                      </a:r>
                      <a:r>
                        <a:rPr lang="fr-FR" sz="2000" b="0" i="1" baseline="0" dirty="0">
                          <a:effectLst/>
                          <a:latin typeface="Calibri" panose="020F0502020204030204" pitchFamily="34" charset="0"/>
                        </a:rPr>
                        <a:t> €</a:t>
                      </a:r>
                    </a:p>
                    <a:p>
                      <a:pPr algn="ctr"/>
                      <a:r>
                        <a:rPr lang="fr-FR" sz="2000" b="0" i="1" baseline="0" dirty="0">
                          <a:effectLst/>
                          <a:latin typeface="Calibri" panose="020F0502020204030204" pitchFamily="34" charset="0"/>
                        </a:rPr>
                        <a:t>18.000 €</a:t>
                      </a:r>
                    </a:p>
                    <a:p>
                      <a:pPr algn="ctr"/>
                      <a:r>
                        <a:rPr lang="fr-FR" sz="2000" b="0" i="1" baseline="0" dirty="0">
                          <a:effectLst/>
                          <a:latin typeface="Calibri" panose="020F0502020204030204" pitchFamily="34" charset="0"/>
                        </a:rPr>
                        <a:t>80.000 €</a:t>
                      </a:r>
                    </a:p>
                    <a:p>
                      <a:pPr algn="ctr"/>
                      <a:r>
                        <a:rPr lang="fr-FR" sz="2000" b="0" i="1" baseline="0" dirty="0">
                          <a:effectLst/>
                          <a:latin typeface="Calibri" panose="020F0502020204030204" pitchFamily="34" charset="0"/>
                        </a:rPr>
                        <a:t>7.279 €</a:t>
                      </a:r>
                      <a:endParaRPr lang="fr-FR" sz="2000" b="0" i="1" dirty="0">
                        <a:effectLst/>
                        <a:latin typeface="Calibri" panose="020F0502020204030204" pitchFamily="34" charset="0"/>
                      </a:endParaRPr>
                    </a:p>
                  </a:txBody>
                  <a:tcPr anchor="ct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FB7C48E6-C4A3-43EB-BD1C-ECDFA167A20C}"/>
              </a:ext>
            </a:extLst>
          </p:cNvPr>
          <p:cNvGraphicFramePr>
            <a:graphicFrameLocks noGrp="1"/>
          </p:cNvGraphicFramePr>
          <p:nvPr>
            <p:extLst>
              <p:ext uri="{D42A27DB-BD31-4B8C-83A1-F6EECF244321}">
                <p14:modId xmlns:p14="http://schemas.microsoft.com/office/powerpoint/2010/main" val="641643784"/>
              </p:ext>
            </p:extLst>
          </p:nvPr>
        </p:nvGraphicFramePr>
        <p:xfrm>
          <a:off x="2123999" y="4479751"/>
          <a:ext cx="8763076" cy="853440"/>
        </p:xfrm>
        <a:graphic>
          <a:graphicData uri="http://schemas.openxmlformats.org/drawingml/2006/table">
            <a:tbl>
              <a:tblPr>
                <a:tableStyleId>{08FB837D-C827-4EFA-A057-4D05807E0F7C}</a:tableStyleId>
              </a:tblPr>
              <a:tblGrid>
                <a:gridCol w="5707016">
                  <a:extLst>
                    <a:ext uri="{9D8B030D-6E8A-4147-A177-3AD203B41FA5}">
                      <a16:colId xmlns:a16="http://schemas.microsoft.com/office/drawing/2014/main" val="20000"/>
                    </a:ext>
                  </a:extLst>
                </a:gridCol>
                <a:gridCol w="1820985">
                  <a:extLst>
                    <a:ext uri="{9D8B030D-6E8A-4147-A177-3AD203B41FA5}">
                      <a16:colId xmlns:a16="http://schemas.microsoft.com/office/drawing/2014/main" val="20001"/>
                    </a:ext>
                  </a:extLst>
                </a:gridCol>
                <a:gridCol w="1235075">
                  <a:extLst>
                    <a:ext uri="{9D8B030D-6E8A-4147-A177-3AD203B41FA5}">
                      <a16:colId xmlns:a16="http://schemas.microsoft.com/office/drawing/2014/main" val="1718270692"/>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IMPÔTS SUR LES ORGANISMES A BUT NON LUCRATIF </a:t>
                      </a:r>
                      <a:r>
                        <a:rPr lang="fr-FR" sz="1800" b="0" dirty="0">
                          <a:effectLst/>
                          <a:latin typeface="Calibri" panose="020F0502020204030204" pitchFamily="34" charset="0"/>
                        </a:rPr>
                        <a:t>(sur les placements fiscalisés)</a:t>
                      </a:r>
                      <a:endParaRPr lang="fr-FR" sz="1800" b="0" baseline="0" dirty="0">
                        <a:effectLst/>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1.696 €</a:t>
                      </a:r>
                      <a:endParaRPr lang="fr-FR" sz="2000" b="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rPr>
                        <a:t>-116 €</a:t>
                      </a: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8405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E10A1B54-AB04-4BD3-BF31-3F266CF50933}"/>
              </a:ext>
            </a:extLst>
          </p:cNvPr>
          <p:cNvSpPr txBox="1">
            <a:spLocks noChangeArrowheads="1"/>
          </p:cNvSpPr>
          <p:nvPr/>
        </p:nvSpPr>
        <p:spPr>
          <a:xfrm>
            <a:off x="900000" y="578498"/>
            <a:ext cx="11292000" cy="712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Flux Financiers avec la Ligue</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6FAB4E5C-1494-4803-A8F7-17507C4FAD8F}"/>
              </a:ext>
            </a:extLst>
          </p:cNvPr>
          <p:cNvGraphicFramePr>
            <a:graphicFrameLocks noGrp="1"/>
          </p:cNvGraphicFramePr>
          <p:nvPr>
            <p:extLst>
              <p:ext uri="{D42A27DB-BD31-4B8C-83A1-F6EECF244321}">
                <p14:modId xmlns:p14="http://schemas.microsoft.com/office/powerpoint/2010/main" val="2242414047"/>
              </p:ext>
            </p:extLst>
          </p:nvPr>
        </p:nvGraphicFramePr>
        <p:xfrm>
          <a:off x="1225305" y="1541152"/>
          <a:ext cx="10687049" cy="5139925"/>
        </p:xfrm>
        <a:graphic>
          <a:graphicData uri="http://schemas.openxmlformats.org/drawingml/2006/table">
            <a:tbl>
              <a:tblPr>
                <a:tableStyleId>{69C7853C-536D-4A76-A0AE-DD22124D55A5}</a:tableStyleId>
              </a:tblPr>
              <a:tblGrid>
                <a:gridCol w="5963064">
                  <a:extLst>
                    <a:ext uri="{9D8B030D-6E8A-4147-A177-3AD203B41FA5}">
                      <a16:colId xmlns:a16="http://schemas.microsoft.com/office/drawing/2014/main" val="20000"/>
                    </a:ext>
                  </a:extLst>
                </a:gridCol>
                <a:gridCol w="2400714">
                  <a:extLst>
                    <a:ext uri="{9D8B030D-6E8A-4147-A177-3AD203B41FA5}">
                      <a16:colId xmlns:a16="http://schemas.microsoft.com/office/drawing/2014/main" val="20001"/>
                    </a:ext>
                  </a:extLst>
                </a:gridCol>
                <a:gridCol w="2323271">
                  <a:extLst>
                    <a:ext uri="{9D8B030D-6E8A-4147-A177-3AD203B41FA5}">
                      <a16:colId xmlns:a16="http://schemas.microsoft.com/office/drawing/2014/main" val="20002"/>
                    </a:ext>
                  </a:extLst>
                </a:gridCol>
              </a:tblGrid>
              <a:tr h="442311">
                <a:tc>
                  <a:txBody>
                    <a:bodyPr/>
                    <a:lstStyle/>
                    <a:p>
                      <a:pPr algn="ctr"/>
                      <a:endParaRPr lang="fr-FR" sz="2400" b="0" i="1" dirty="0">
                        <a:latin typeface="Calibri" panose="020F050202020403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r>
                        <a:rPr lang="fr-FR" sz="2400" b="1" dirty="0">
                          <a:effectLst>
                            <a:outerShdw blurRad="38100" dist="38100" dir="2700000" algn="tl">
                              <a:srgbClr val="000000">
                                <a:alpha val="43137"/>
                              </a:srgbClr>
                            </a:outerShdw>
                          </a:effectLst>
                          <a:latin typeface="Calibri" panose="020F0502020204030204" pitchFamily="34" charset="0"/>
                        </a:rPr>
                        <a:t>CHARGES</a:t>
                      </a:r>
                    </a:p>
                  </a:txBody>
                  <a:tcPr anchor="ctr"/>
                </a:tc>
                <a:tc>
                  <a:txBody>
                    <a:bodyPr/>
                    <a:lstStyle/>
                    <a:p>
                      <a:pPr algn="ctr"/>
                      <a:r>
                        <a:rPr lang="fr-FR" sz="2400" b="1" dirty="0">
                          <a:effectLst>
                            <a:outerShdw blurRad="38100" dist="38100" dir="2700000" algn="tl">
                              <a:srgbClr val="000000">
                                <a:alpha val="43137"/>
                              </a:srgbClr>
                            </a:outerShdw>
                          </a:effectLst>
                          <a:latin typeface="Calibri" panose="020F0502020204030204" pitchFamily="34" charset="0"/>
                        </a:rPr>
                        <a:t>PRODUITS</a:t>
                      </a:r>
                    </a:p>
                  </a:txBody>
                  <a:tcPr anchor="ctr"/>
                </a:tc>
                <a:extLst>
                  <a:ext uri="{0D108BD9-81ED-4DB2-BD59-A6C34878D82A}">
                    <a16:rowId xmlns:a16="http://schemas.microsoft.com/office/drawing/2014/main" val="10000"/>
                  </a:ext>
                </a:extLst>
              </a:tr>
              <a:tr h="442311">
                <a:tc>
                  <a:txBody>
                    <a:bodyPr/>
                    <a:lstStyle/>
                    <a:p>
                      <a:pPr algn="ctr"/>
                      <a:r>
                        <a:rPr lang="fr-FR" sz="1900" dirty="0">
                          <a:latin typeface="Calibri" panose="020F0502020204030204" pitchFamily="34" charset="0"/>
                        </a:rPr>
                        <a:t>Loyer</a:t>
                      </a:r>
                      <a:r>
                        <a:rPr lang="fr-FR" sz="1900" baseline="0" dirty="0">
                          <a:latin typeface="Calibri" panose="020F0502020204030204" pitchFamily="34" charset="0"/>
                        </a:rPr>
                        <a:t> &amp; Charges Locatives</a:t>
                      </a:r>
                      <a:r>
                        <a:rPr lang="fr-FR" sz="1900" dirty="0">
                          <a:latin typeface="Calibri" panose="020F0502020204030204" pitchFamily="34" charset="0"/>
                        </a:rPr>
                        <a:t> </a:t>
                      </a:r>
                      <a:r>
                        <a:rPr lang="fr-FR" sz="1500" i="1" dirty="0">
                          <a:latin typeface="Calibri" panose="020F0502020204030204" pitchFamily="34" charset="0"/>
                        </a:rPr>
                        <a:t>(Valorisation)</a:t>
                      </a:r>
                      <a:endParaRPr lang="fr-FR" sz="1500" b="0" i="1" dirty="0">
                        <a:latin typeface="Calibri" panose="020F0502020204030204" pitchFamily="34" charset="0"/>
                      </a:endParaRPr>
                    </a:p>
                  </a:txBody>
                  <a:tcPr anchor="ctr"/>
                </a:tc>
                <a:tc>
                  <a:txBody>
                    <a:bodyPr/>
                    <a:lstStyle/>
                    <a:p>
                      <a:pPr algn="ctr"/>
                      <a:r>
                        <a:rPr lang="fr-FR" sz="1900" baseline="0" dirty="0">
                          <a:effectLst/>
                          <a:latin typeface="Calibri" panose="020F0502020204030204" pitchFamily="34" charset="0"/>
                        </a:rPr>
                        <a:t>69.818 €</a:t>
                      </a:r>
                      <a:endParaRPr lang="fr-FR" sz="1900" b="0" dirty="0">
                        <a:effectLst/>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69.818 €</a:t>
                      </a:r>
                      <a:endParaRPr lang="fr-FR" sz="1900" b="0" dirty="0">
                        <a:effectLst/>
                        <a:latin typeface="Calibri" panose="020F0502020204030204" pitchFamily="34" charset="0"/>
                      </a:endParaRPr>
                    </a:p>
                  </a:txBody>
                  <a:tcPr anchor="ctr"/>
                </a:tc>
                <a:extLst>
                  <a:ext uri="{0D108BD9-81ED-4DB2-BD59-A6C34878D82A}">
                    <a16:rowId xmlns:a16="http://schemas.microsoft.com/office/drawing/2014/main" val="10001"/>
                  </a:ext>
                </a:extLst>
              </a:tr>
              <a:tr h="442311">
                <a:tc>
                  <a:txBody>
                    <a:bodyPr/>
                    <a:lstStyle/>
                    <a:p>
                      <a:pPr algn="ctr"/>
                      <a:r>
                        <a:rPr lang="fr-FR" sz="1900" dirty="0">
                          <a:latin typeface="Calibri" panose="020F0502020204030204" pitchFamily="34" charset="0"/>
                        </a:rPr>
                        <a:t>Affranchissements</a:t>
                      </a:r>
                      <a:r>
                        <a:rPr lang="fr-FR" sz="1900" baseline="0" dirty="0">
                          <a:latin typeface="Calibri" panose="020F0502020204030204" pitchFamily="34" charset="0"/>
                        </a:rPr>
                        <a:t> / Téléphone</a:t>
                      </a:r>
                      <a:endParaRPr lang="fr-FR" sz="1900" b="0" i="0" dirty="0">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9.512 €</a:t>
                      </a:r>
                      <a:endParaRPr lang="fr-FR" sz="1900" b="0" dirty="0">
                        <a:effectLst/>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a:t>
                      </a:r>
                      <a:endParaRPr lang="fr-FR" sz="1900" b="0" dirty="0">
                        <a:effectLst/>
                        <a:latin typeface="Calibri" panose="020F0502020204030204" pitchFamily="34" charset="0"/>
                      </a:endParaRPr>
                    </a:p>
                  </a:txBody>
                  <a:tcPr anchor="ctr"/>
                </a:tc>
                <a:extLst>
                  <a:ext uri="{0D108BD9-81ED-4DB2-BD59-A6C34878D82A}">
                    <a16:rowId xmlns:a16="http://schemas.microsoft.com/office/drawing/2014/main" val="10002"/>
                  </a:ext>
                </a:extLst>
              </a:tr>
              <a:tr h="442311">
                <a:tc>
                  <a:txBody>
                    <a:bodyPr/>
                    <a:lstStyle/>
                    <a:p>
                      <a:pPr algn="ctr"/>
                      <a:r>
                        <a:rPr lang="fr-FR" sz="1900" dirty="0">
                          <a:latin typeface="Calibri" panose="020F0502020204030204" pitchFamily="34" charset="0"/>
                        </a:rPr>
                        <a:t>Masse Salariale </a:t>
                      </a:r>
                      <a:r>
                        <a:rPr lang="fr-FR" sz="1500" i="1" dirty="0">
                          <a:latin typeface="Calibri" panose="020F0502020204030204" pitchFamily="34" charset="0"/>
                        </a:rPr>
                        <a:t>(Salaires Bruts &amp; Charges</a:t>
                      </a:r>
                      <a:r>
                        <a:rPr lang="fr-FR" sz="1500" i="1" baseline="0" dirty="0">
                          <a:latin typeface="Calibri" panose="020F0502020204030204" pitchFamily="34" charset="0"/>
                        </a:rPr>
                        <a:t> Sociales)</a:t>
                      </a:r>
                      <a:endParaRPr lang="fr-FR" sz="1500" b="0" i="1" dirty="0">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627.736 €</a:t>
                      </a:r>
                      <a:endParaRPr lang="fr-FR" sz="1900" b="0" dirty="0">
                        <a:effectLst/>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106.008</a:t>
                      </a:r>
                      <a:r>
                        <a:rPr lang="fr-FR" sz="1900" baseline="0" dirty="0">
                          <a:effectLst/>
                          <a:latin typeface="Calibri" panose="020F0502020204030204" pitchFamily="34" charset="0"/>
                        </a:rPr>
                        <a:t> </a:t>
                      </a:r>
                      <a:r>
                        <a:rPr lang="fr-FR" sz="1900" dirty="0">
                          <a:effectLst/>
                          <a:latin typeface="Calibri" panose="020F0502020204030204" pitchFamily="34" charset="0"/>
                        </a:rPr>
                        <a:t>€</a:t>
                      </a:r>
                      <a:endParaRPr lang="fr-FR" sz="1900" b="0" dirty="0">
                        <a:effectLst/>
                        <a:latin typeface="Calibri" panose="020F0502020204030204" pitchFamily="34" charset="0"/>
                      </a:endParaRPr>
                    </a:p>
                  </a:txBody>
                  <a:tcPr anchor="ctr"/>
                </a:tc>
                <a:extLst>
                  <a:ext uri="{0D108BD9-81ED-4DB2-BD59-A6C34878D82A}">
                    <a16:rowId xmlns:a16="http://schemas.microsoft.com/office/drawing/2014/main" val="10003"/>
                  </a:ext>
                </a:extLst>
              </a:tr>
              <a:tr h="442311">
                <a:tc>
                  <a:txBody>
                    <a:bodyPr/>
                    <a:lstStyle/>
                    <a:p>
                      <a:pPr algn="ctr"/>
                      <a:r>
                        <a:rPr lang="fr-FR" sz="1900" dirty="0">
                          <a:latin typeface="Calibri" panose="020F0502020204030204" pitchFamily="34" charset="0"/>
                        </a:rPr>
                        <a:t>Reversement sur</a:t>
                      </a:r>
                      <a:r>
                        <a:rPr lang="fr-FR" sz="1900" baseline="0" dirty="0">
                          <a:latin typeface="Calibri" panose="020F0502020204030204" pitchFamily="34" charset="0"/>
                        </a:rPr>
                        <a:t> les </a:t>
                      </a:r>
                      <a:r>
                        <a:rPr lang="fr-FR" sz="1900" dirty="0">
                          <a:latin typeface="Calibri" panose="020F0502020204030204" pitchFamily="34" charset="0"/>
                        </a:rPr>
                        <a:t>Licences </a:t>
                      </a:r>
                      <a:r>
                        <a:rPr lang="fr-FR" sz="1500" i="1" dirty="0">
                          <a:latin typeface="Calibri" panose="020F0502020204030204" pitchFamily="34" charset="0"/>
                        </a:rPr>
                        <a:t>(Adultes / Enfants)</a:t>
                      </a:r>
                      <a:endParaRPr lang="fr-FR" sz="1500" b="0" i="1" dirty="0">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1.552.961</a:t>
                      </a:r>
                      <a:r>
                        <a:rPr lang="fr-FR" sz="1900" baseline="0" dirty="0">
                          <a:effectLst/>
                          <a:latin typeface="Calibri" panose="020F0502020204030204" pitchFamily="34" charset="0"/>
                        </a:rPr>
                        <a:t> €</a:t>
                      </a:r>
                      <a:endParaRPr lang="fr-FR" sz="1900" b="0" dirty="0">
                        <a:effectLst/>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a:t>
                      </a:r>
                      <a:endParaRPr lang="fr-FR" sz="1900" b="0" dirty="0">
                        <a:effectLst/>
                        <a:latin typeface="Calibri" panose="020F0502020204030204" pitchFamily="34" charset="0"/>
                      </a:endParaRPr>
                    </a:p>
                  </a:txBody>
                  <a:tcPr anchor="ctr"/>
                </a:tc>
                <a:extLst>
                  <a:ext uri="{0D108BD9-81ED-4DB2-BD59-A6C34878D82A}">
                    <a16:rowId xmlns:a16="http://schemas.microsoft.com/office/drawing/2014/main" val="10004"/>
                  </a:ext>
                </a:extLst>
              </a:tr>
              <a:tr h="4423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900" dirty="0">
                          <a:latin typeface="Calibri" panose="020F0502020204030204" pitchFamily="34" charset="0"/>
                        </a:rPr>
                        <a:t>Fabrication des Licences </a:t>
                      </a:r>
                      <a:r>
                        <a:rPr lang="fr-FR" sz="1500" i="1" dirty="0">
                          <a:latin typeface="Calibri" panose="020F0502020204030204" pitchFamily="34" charset="0"/>
                        </a:rPr>
                        <a:t>(Adultes / Enfants)</a:t>
                      </a:r>
                      <a:endParaRPr lang="fr-FR" sz="1500" b="0" i="1" dirty="0">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18.055 €</a:t>
                      </a:r>
                      <a:endParaRPr lang="fr-FR" sz="1900" b="0" dirty="0">
                        <a:effectLst/>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a:t>
                      </a:r>
                      <a:endParaRPr lang="fr-FR" sz="1900" b="0" dirty="0">
                        <a:effectLst/>
                        <a:latin typeface="Calibri" panose="020F0502020204030204" pitchFamily="34" charset="0"/>
                      </a:endParaRPr>
                    </a:p>
                  </a:txBody>
                  <a:tcPr anchor="ctr"/>
                </a:tc>
                <a:extLst>
                  <a:ext uri="{0D108BD9-81ED-4DB2-BD59-A6C34878D82A}">
                    <a16:rowId xmlns:a16="http://schemas.microsoft.com/office/drawing/2014/main" val="10005"/>
                  </a:ext>
                </a:extLst>
              </a:tr>
              <a:tr h="442311">
                <a:tc>
                  <a:txBody>
                    <a:bodyPr/>
                    <a:lstStyle/>
                    <a:p>
                      <a:pPr algn="ctr"/>
                      <a:r>
                        <a:rPr lang="fr-FR" sz="1900" dirty="0">
                          <a:latin typeface="Calibri" panose="020F0502020204030204" pitchFamily="34" charset="0"/>
                        </a:rPr>
                        <a:t>Convention</a:t>
                      </a:r>
                      <a:r>
                        <a:rPr lang="fr-FR" sz="1900" baseline="0" dirty="0">
                          <a:latin typeface="Calibri" panose="020F0502020204030204" pitchFamily="34" charset="0"/>
                        </a:rPr>
                        <a:t> Pluriannuelle d’Objectif </a:t>
                      </a:r>
                      <a:r>
                        <a:rPr lang="fr-FR" sz="1500" i="1" baseline="0" dirty="0">
                          <a:latin typeface="Calibri" panose="020F0502020204030204" pitchFamily="34" charset="0"/>
                        </a:rPr>
                        <a:t>(M.E.N.)</a:t>
                      </a:r>
                      <a:endParaRPr lang="fr-FR" sz="1500" b="0" i="1" dirty="0">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a:t>
                      </a:r>
                      <a:endParaRPr lang="fr-FR" sz="1900" b="0" dirty="0">
                        <a:effectLst/>
                        <a:latin typeface="Calibri" panose="020F0502020204030204" pitchFamily="34" charset="0"/>
                      </a:endParaRPr>
                    </a:p>
                  </a:txBody>
                  <a:tcPr anchor="ctr"/>
                </a:tc>
                <a:tc>
                  <a:txBody>
                    <a:bodyPr/>
                    <a:lstStyle/>
                    <a:p>
                      <a:pPr algn="ctr"/>
                      <a:r>
                        <a:rPr lang="fr-FR" sz="1900" baseline="0" dirty="0">
                          <a:effectLst/>
                          <a:latin typeface="Calibri" panose="020F0502020204030204" pitchFamily="34" charset="0"/>
                        </a:rPr>
                        <a:t>502.136 €</a:t>
                      </a:r>
                      <a:endParaRPr lang="fr-FR" sz="1900" b="0" dirty="0">
                        <a:effectLst/>
                        <a:latin typeface="Calibri" panose="020F0502020204030204" pitchFamily="34" charset="0"/>
                      </a:endParaRPr>
                    </a:p>
                  </a:txBody>
                  <a:tcPr anchor="ctr"/>
                </a:tc>
                <a:extLst>
                  <a:ext uri="{0D108BD9-81ED-4DB2-BD59-A6C34878D82A}">
                    <a16:rowId xmlns:a16="http://schemas.microsoft.com/office/drawing/2014/main" val="10006"/>
                  </a:ext>
                </a:extLst>
              </a:tr>
              <a:tr h="4423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900" dirty="0">
                          <a:latin typeface="Calibri" panose="020F0502020204030204" pitchFamily="34" charset="0"/>
                        </a:rPr>
                        <a:t>Convention</a:t>
                      </a:r>
                      <a:r>
                        <a:rPr lang="fr-FR" sz="1900" baseline="0" dirty="0">
                          <a:latin typeface="Calibri" panose="020F0502020204030204" pitchFamily="34" charset="0"/>
                        </a:rPr>
                        <a:t> Pluriannuelle d’Objectif </a:t>
                      </a:r>
                      <a:r>
                        <a:rPr lang="fr-FR" sz="1500" i="1" baseline="0" dirty="0">
                          <a:latin typeface="Calibri" panose="020F0502020204030204" pitchFamily="34" charset="0"/>
                        </a:rPr>
                        <a:t>(Reliquat 2016-2017)</a:t>
                      </a:r>
                      <a:endParaRPr lang="fr-FR" sz="1500" b="0" i="1" dirty="0">
                        <a:latin typeface="Calibri" panose="020F0502020204030204" pitchFamily="34" charset="0"/>
                      </a:endParaRPr>
                    </a:p>
                  </a:txBody>
                  <a:tcPr anchor="ctr"/>
                </a:tc>
                <a:tc>
                  <a:txBody>
                    <a:bodyPr/>
                    <a:lstStyle/>
                    <a:p>
                      <a:pPr algn="ctr"/>
                      <a:r>
                        <a:rPr lang="fr-FR" sz="1900" b="0" dirty="0">
                          <a:effectLst/>
                          <a:latin typeface="Calibri" panose="020F0502020204030204" pitchFamily="34" charset="0"/>
                        </a:rPr>
                        <a:t>---</a:t>
                      </a:r>
                    </a:p>
                  </a:txBody>
                  <a:tcPr anchor="ctr"/>
                </a:tc>
                <a:tc>
                  <a:txBody>
                    <a:bodyPr/>
                    <a:lstStyle/>
                    <a:p>
                      <a:pPr algn="ctr"/>
                      <a:r>
                        <a:rPr lang="fr-FR" sz="1900" b="0" dirty="0">
                          <a:effectLst/>
                          <a:latin typeface="Calibri" panose="020F0502020204030204" pitchFamily="34" charset="0"/>
                        </a:rPr>
                        <a:t>100.000 €</a:t>
                      </a:r>
                    </a:p>
                  </a:txBody>
                  <a:tcPr anchor="ctr"/>
                </a:tc>
                <a:extLst>
                  <a:ext uri="{0D108BD9-81ED-4DB2-BD59-A6C34878D82A}">
                    <a16:rowId xmlns:a16="http://schemas.microsoft.com/office/drawing/2014/main" val="4041092849"/>
                  </a:ext>
                </a:extLst>
              </a:tr>
              <a:tr h="671797">
                <a:tc>
                  <a:txBody>
                    <a:bodyPr/>
                    <a:lstStyle/>
                    <a:p>
                      <a:pPr algn="ctr"/>
                      <a:r>
                        <a:rPr lang="fr-FR" sz="1900" dirty="0">
                          <a:latin typeface="Calibri" panose="020F0502020204030204" pitchFamily="34" charset="0"/>
                        </a:rPr>
                        <a:t>Aide Spécifiques</a:t>
                      </a:r>
                      <a:r>
                        <a:rPr lang="fr-FR" sz="1900" baseline="0" dirty="0">
                          <a:latin typeface="Calibri" panose="020F0502020204030204" pitchFamily="34" charset="0"/>
                        </a:rPr>
                        <a:t> aux Activités</a:t>
                      </a:r>
                      <a:endParaRPr lang="fr-FR" sz="1900" b="0" i="1" dirty="0">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a:t>
                      </a:r>
                      <a:endParaRPr lang="fr-FR" sz="1900" b="0" dirty="0">
                        <a:effectLst/>
                        <a:latin typeface="Calibri" panose="020F0502020204030204" pitchFamily="34" charset="0"/>
                      </a:endParaRPr>
                    </a:p>
                  </a:txBody>
                  <a:tcPr anchor="ctr"/>
                </a:tc>
                <a:tc>
                  <a:txBody>
                    <a:bodyPr/>
                    <a:lstStyle/>
                    <a:p>
                      <a:pPr algn="ctr"/>
                      <a:r>
                        <a:rPr lang="fr-FR" sz="1900" dirty="0">
                          <a:effectLst/>
                          <a:latin typeface="Calibri" panose="020F0502020204030204" pitchFamily="34" charset="0"/>
                        </a:rPr>
                        <a:t>12.000 €</a:t>
                      </a:r>
                      <a:br>
                        <a:rPr lang="fr-FR" sz="1900" dirty="0">
                          <a:effectLst/>
                          <a:latin typeface="Calibri" panose="020F0502020204030204" pitchFamily="34" charset="0"/>
                        </a:rPr>
                      </a:br>
                      <a:r>
                        <a:rPr lang="fr-FR" sz="1900" dirty="0">
                          <a:effectLst/>
                          <a:latin typeface="Calibri" panose="020F0502020204030204" pitchFamily="34" charset="0"/>
                        </a:rPr>
                        <a:t>41.080</a:t>
                      </a:r>
                      <a:r>
                        <a:rPr lang="fr-FR" sz="1900" baseline="0" dirty="0">
                          <a:effectLst/>
                          <a:latin typeface="Calibri" panose="020F0502020204030204" pitchFamily="34" charset="0"/>
                        </a:rPr>
                        <a:t> €</a:t>
                      </a:r>
                      <a:endParaRPr lang="fr-FR" sz="1900" b="0" dirty="0">
                        <a:effectLst/>
                        <a:latin typeface="Calibri" panose="020F0502020204030204" pitchFamily="34" charset="0"/>
                      </a:endParaRPr>
                    </a:p>
                  </a:txBody>
                  <a:tcPr anchor="ctr"/>
                </a:tc>
                <a:extLst>
                  <a:ext uri="{0D108BD9-81ED-4DB2-BD59-A6C34878D82A}">
                    <a16:rowId xmlns:a16="http://schemas.microsoft.com/office/drawing/2014/main" val="10007"/>
                  </a:ext>
                </a:extLst>
              </a:tr>
              <a:tr h="442311">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TOTAL</a:t>
                      </a:r>
                      <a:endParaRPr lang="fr-FR" sz="2500" b="1" i="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2.278.082 €</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831.042</a:t>
                      </a:r>
                      <a:r>
                        <a:rPr lang="fr-FR" sz="2500" b="1" baseline="0" dirty="0">
                          <a:effectLst>
                            <a:outerShdw blurRad="38100" dist="38100" dir="2700000" algn="tl">
                              <a:srgbClr val="000000">
                                <a:alpha val="43137"/>
                              </a:srgbClr>
                            </a:outerShdw>
                          </a:effectLst>
                          <a:latin typeface="Calibri" panose="020F0502020204030204" pitchFamily="34" charset="0"/>
                        </a:rPr>
                        <a:t> €</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10008"/>
                  </a:ext>
                </a:extLst>
              </a:tr>
              <a:tr h="442311">
                <a:tc gridSpan="2">
                  <a:txBody>
                    <a:bodyPr/>
                    <a:lstStyle/>
                    <a:p>
                      <a:pPr algn="r"/>
                      <a:r>
                        <a:rPr lang="fr-FR" sz="1900" b="0" i="1" dirty="0">
                          <a:effectLst/>
                          <a:latin typeface="Calibri" panose="020F0502020204030204" pitchFamily="34" charset="0"/>
                        </a:rPr>
                        <a:t>Part Ligue de l’enseignement encaissée sur les Licences </a:t>
                      </a:r>
                    </a:p>
                  </a:txBody>
                  <a:tcPr anchor="ctr">
                    <a:solidFill>
                      <a:schemeClr val="accent6">
                        <a:lumMod val="60000"/>
                        <a:lumOff val="40000"/>
                      </a:schemeClr>
                    </a:solidFill>
                  </a:tcPr>
                </a:tc>
                <a:tc hMerge="1">
                  <a:txBody>
                    <a:bodyPr/>
                    <a:lstStyle/>
                    <a:p>
                      <a:pPr algn="ctr"/>
                      <a:endParaRPr lang="fr-FR" sz="2300" b="1" dirty="0">
                        <a:effectLst>
                          <a:outerShdw blurRad="38100" dist="38100" dir="2700000" algn="tl">
                            <a:srgbClr val="000000">
                              <a:alpha val="43137"/>
                            </a:srgbClr>
                          </a:outerShdw>
                        </a:effectLst>
                      </a:endParaRPr>
                    </a:p>
                  </a:txBody>
                  <a:tcPr anchor="ctr"/>
                </a:tc>
                <a:tc>
                  <a:txBody>
                    <a:bodyPr/>
                    <a:lstStyle/>
                    <a:p>
                      <a:pPr algn="ctr"/>
                      <a:r>
                        <a:rPr lang="fr-FR" sz="1900" b="0" i="1" dirty="0">
                          <a:effectLst>
                            <a:outerShdw blurRad="38100" dist="38100" dir="2700000" algn="tl">
                              <a:srgbClr val="000000">
                                <a:alpha val="43137"/>
                              </a:srgbClr>
                            </a:outerShdw>
                          </a:effectLst>
                          <a:latin typeface="Calibri" panose="020F0502020204030204" pitchFamily="34" charset="0"/>
                        </a:rPr>
                        <a:t>+ 1.552.961</a:t>
                      </a:r>
                      <a:r>
                        <a:rPr lang="fr-FR" sz="1900" b="0" i="1" baseline="0" dirty="0">
                          <a:effectLst>
                            <a:outerShdw blurRad="38100" dist="38100" dir="2700000" algn="tl">
                              <a:srgbClr val="000000">
                                <a:alpha val="43137"/>
                              </a:srgbClr>
                            </a:outerShdw>
                          </a:effectLst>
                          <a:latin typeface="Calibri" panose="020F0502020204030204" pitchFamily="34" charset="0"/>
                        </a:rPr>
                        <a:t> €</a:t>
                      </a:r>
                      <a:endParaRPr lang="fr-FR" sz="1900" b="0" i="1" dirty="0">
                        <a:effectLst>
                          <a:outerShdw blurRad="38100" dist="38100" dir="2700000" algn="tl">
                            <a:srgbClr val="000000">
                              <a:alpha val="43137"/>
                            </a:srgbClr>
                          </a:outerShdw>
                        </a:effectLst>
                        <a:latin typeface="Calibri" panose="020F050202020403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7955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310EF1DF-1DEC-42EA-8781-D4A2788E4518}"/>
              </a:ext>
            </a:extLst>
          </p:cNvPr>
          <p:cNvSpPr txBox="1">
            <a:spLocks noChangeArrowheads="1"/>
          </p:cNvSpPr>
          <p:nvPr/>
        </p:nvSpPr>
        <p:spPr>
          <a:xfrm>
            <a:off x="877078" y="211515"/>
            <a:ext cx="11314922" cy="10289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5500" b="1" dirty="0">
                <a:solidFill>
                  <a:srgbClr val="2DA7DA"/>
                </a:solidFill>
                <a:effectLst>
                  <a:outerShdw blurRad="38100" dist="38100" dir="2700000" algn="tl">
                    <a:srgbClr val="000000">
                      <a:alpha val="43137"/>
                    </a:srgbClr>
                  </a:outerShdw>
                </a:effectLst>
              </a:rPr>
              <a:t>Le Bilan</a:t>
            </a:r>
            <a:endParaRPr lang="fr-FR" sz="1500" b="1" i="1" dirty="0">
              <a:solidFill>
                <a:srgbClr val="2DA7DA"/>
              </a:solidFill>
              <a:effectLst>
                <a:outerShdw blurRad="38100" dist="38100" dir="2700000" algn="tl">
                  <a:srgbClr val="000000">
                    <a:alpha val="43137"/>
                  </a:srgbClr>
                </a:outerShdw>
              </a:effectLst>
            </a:endParaRPr>
          </a:p>
        </p:txBody>
      </p:sp>
      <p:sp>
        <p:nvSpPr>
          <p:cNvPr id="4" name="Organigramme : Alternative 3">
            <a:extLst>
              <a:ext uri="{FF2B5EF4-FFF2-40B4-BE49-F238E27FC236}">
                <a16:creationId xmlns:a16="http://schemas.microsoft.com/office/drawing/2014/main" id="{A8EBE20C-D97A-4629-A356-45C88B9FCECA}"/>
              </a:ext>
            </a:extLst>
          </p:cNvPr>
          <p:cNvSpPr/>
          <p:nvPr/>
        </p:nvSpPr>
        <p:spPr>
          <a:xfrm>
            <a:off x="3613985" y="2070094"/>
            <a:ext cx="2808312" cy="4373191"/>
          </a:xfrm>
          <a:prstGeom prst="flowChartAlternateProcess">
            <a:avLst/>
          </a:prstGeom>
          <a:solidFill>
            <a:srgbClr val="9FC76E"/>
          </a:solidFill>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700" b="1" baseline="0" dirty="0">
                <a:latin typeface="Calibri" pitchFamily="34" charset="0"/>
                <a:ea typeface="Calibri"/>
                <a:cs typeface="Times New Roman"/>
              </a:rPr>
              <a:t>Actif Immobilisé</a:t>
            </a:r>
            <a:r>
              <a:rPr lang="fr-FR" sz="1700" b="1" dirty="0">
                <a:latin typeface="Calibri" pitchFamily="34" charset="0"/>
                <a:ea typeface="Calibri"/>
                <a:cs typeface="Times New Roman"/>
              </a:rPr>
              <a:t> Net</a:t>
            </a:r>
            <a:br>
              <a:rPr lang="fr-FR" sz="1800" b="1" u="sng" baseline="0" dirty="0">
                <a:latin typeface="Calibri" pitchFamily="34" charset="0"/>
                <a:ea typeface="Calibri"/>
                <a:cs typeface="Times New Roman"/>
              </a:rPr>
            </a:br>
            <a:r>
              <a:rPr lang="fr-FR" sz="2500" b="1" baseline="0" dirty="0">
                <a:effectLst>
                  <a:outerShdw blurRad="38100" dist="38100" dir="2700000" algn="tl">
                    <a:srgbClr val="000000">
                      <a:alpha val="43137"/>
                    </a:srgbClr>
                  </a:outerShdw>
                </a:effectLst>
                <a:latin typeface="Calibri" pitchFamily="34" charset="0"/>
                <a:ea typeface="Calibri"/>
                <a:cs typeface="Times New Roman"/>
              </a:rPr>
              <a:t>17.913 €</a:t>
            </a:r>
            <a:br>
              <a:rPr lang="fr-FR" sz="18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latin typeface="Calibri" pitchFamily="34" charset="0"/>
                <a:ea typeface="Calibri"/>
                <a:cs typeface="Times New Roman"/>
              </a:rPr>
              <a:t>Créances</a:t>
            </a:r>
            <a:br>
              <a:rPr lang="fr-FR" sz="2000" b="1" baseline="0" dirty="0">
                <a:latin typeface="Calibri" pitchFamily="34" charset="0"/>
                <a:ea typeface="Calibri"/>
                <a:cs typeface="Times New Roman"/>
              </a:rPr>
            </a:br>
            <a:r>
              <a:rPr lang="fr-FR" sz="2500" b="1" baseline="0" dirty="0">
                <a:effectLst>
                  <a:outerShdw blurRad="38100" dist="38100" dir="2700000" algn="tl">
                    <a:srgbClr val="000000">
                      <a:alpha val="43137"/>
                    </a:srgbClr>
                  </a:outerShdw>
                </a:effectLst>
                <a:latin typeface="Calibri" pitchFamily="34" charset="0"/>
                <a:ea typeface="Calibri"/>
                <a:cs typeface="Times New Roman"/>
              </a:rPr>
              <a:t>107.517 €</a:t>
            </a:r>
            <a:br>
              <a:rPr lang="fr-FR" sz="25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dirty="0">
                <a:latin typeface="Calibri" pitchFamily="34" charset="0"/>
                <a:ea typeface="Calibri"/>
                <a:cs typeface="Times New Roman"/>
              </a:rPr>
              <a:t>Disponibilités</a:t>
            </a:r>
            <a:br>
              <a:rPr lang="fr-FR" sz="2800" b="1" dirty="0">
                <a:latin typeface="Calibri" pitchFamily="34" charset="0"/>
                <a:ea typeface="Calibri"/>
                <a:cs typeface="Times New Roman"/>
              </a:rPr>
            </a:br>
            <a:r>
              <a:rPr lang="fr-FR" sz="2400" b="1" dirty="0">
                <a:effectLst>
                  <a:outerShdw blurRad="38100" dist="38100" dir="2700000" algn="tl">
                    <a:srgbClr val="000000">
                      <a:alpha val="43137"/>
                    </a:srgbClr>
                  </a:outerShdw>
                </a:effectLst>
                <a:latin typeface="Calibri" pitchFamily="34" charset="0"/>
                <a:ea typeface="Calibri"/>
                <a:cs typeface="Times New Roman"/>
              </a:rPr>
              <a:t>963.262 €</a:t>
            </a:r>
            <a:br>
              <a:rPr lang="fr-FR" sz="2400" b="1" dirty="0">
                <a:effectLst>
                  <a:outerShdw blurRad="38100" dist="38100" dir="2700000" algn="tl">
                    <a:srgbClr val="000000">
                      <a:alpha val="43137"/>
                    </a:srgbClr>
                  </a:outerShdw>
                </a:effectLst>
                <a:latin typeface="Calibri" pitchFamily="34" charset="0"/>
                <a:ea typeface="Calibri"/>
                <a:cs typeface="Times New Roman"/>
              </a:rPr>
            </a:br>
            <a:r>
              <a:rPr lang="fr-FR" sz="1700" b="1" dirty="0">
                <a:latin typeface="Calibri" pitchFamily="34" charset="0"/>
                <a:ea typeface="Calibri"/>
                <a:cs typeface="Times New Roman"/>
              </a:rPr>
              <a:t>Régularisations (CCA)</a:t>
            </a:r>
            <a:br>
              <a:rPr lang="fr-FR" sz="2400" b="1" dirty="0">
                <a:latin typeface="Calibri" pitchFamily="34" charset="0"/>
                <a:ea typeface="Calibri"/>
                <a:cs typeface="Times New Roman"/>
              </a:rPr>
            </a:br>
            <a:r>
              <a:rPr lang="fr-FR" sz="2000" b="1" dirty="0">
                <a:effectLst>
                  <a:outerShdw blurRad="38100" dist="38100" dir="2700000" algn="tl">
                    <a:srgbClr val="000000">
                      <a:alpha val="43137"/>
                    </a:srgbClr>
                  </a:outerShdw>
                </a:effectLst>
                <a:latin typeface="Calibri" pitchFamily="34" charset="0"/>
                <a:ea typeface="Calibri"/>
                <a:cs typeface="Times New Roman"/>
              </a:rPr>
              <a:t>15.970 €</a:t>
            </a:r>
            <a:br>
              <a:rPr lang="fr-FR" sz="22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solidFill>
                  <a:schemeClr val="bg1"/>
                </a:solidFill>
                <a:latin typeface="Calibri" pitchFamily="34" charset="0"/>
                <a:ea typeface="Calibri"/>
                <a:cs typeface="Times New Roman"/>
              </a:rPr>
              <a:t>Total</a:t>
            </a:r>
            <a:br>
              <a:rPr lang="fr-FR" sz="2000" b="1" baseline="0" dirty="0">
                <a:ln>
                  <a:solidFill>
                    <a:schemeClr val="tx1"/>
                  </a:solidFill>
                </a:ln>
                <a:latin typeface="Calibri" pitchFamily="34" charset="0"/>
                <a:ea typeface="Calibri"/>
                <a:cs typeface="Times New Roman"/>
              </a:rPr>
            </a:br>
            <a:r>
              <a:rPr lang="fr-FR" sz="2600" b="1"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rPr>
              <a:t>1.104.662 €</a:t>
            </a:r>
            <a:endParaRPr lang="fr-FR" sz="2600"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endParaRPr>
          </a:p>
        </p:txBody>
      </p:sp>
      <p:sp>
        <p:nvSpPr>
          <p:cNvPr id="5" name="Organigramme : Alternative 4">
            <a:extLst>
              <a:ext uri="{FF2B5EF4-FFF2-40B4-BE49-F238E27FC236}">
                <a16:creationId xmlns:a16="http://schemas.microsoft.com/office/drawing/2014/main" id="{1ED216BD-4322-43F7-B92F-BD3B1F0AB6BA}"/>
              </a:ext>
            </a:extLst>
          </p:cNvPr>
          <p:cNvSpPr/>
          <p:nvPr/>
        </p:nvSpPr>
        <p:spPr>
          <a:xfrm>
            <a:off x="3613985" y="1427020"/>
            <a:ext cx="2808312" cy="440432"/>
          </a:xfrm>
          <a:prstGeom prst="flowChartAlternateProcess">
            <a:avLst/>
          </a:prstGeom>
          <a:solidFill>
            <a:srgbClr val="9FC76E"/>
          </a:solidFill>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000" b="1" baseline="0" dirty="0">
                <a:latin typeface="Calibri" pitchFamily="34" charset="0"/>
                <a:ea typeface="Calibri"/>
                <a:cs typeface="Times New Roman"/>
              </a:rPr>
              <a:t>Actif</a:t>
            </a:r>
            <a:endParaRPr lang="fr-FR" sz="2000" baseline="0" dirty="0">
              <a:effectLst>
                <a:outerShdw blurRad="38100" dist="38100" dir="2700000" algn="tl">
                  <a:srgbClr val="000000">
                    <a:alpha val="43137"/>
                  </a:srgbClr>
                </a:outerShdw>
              </a:effectLst>
              <a:latin typeface="Calibri" pitchFamily="34" charset="0"/>
              <a:ea typeface="Calibri"/>
              <a:cs typeface="Times New Roman"/>
            </a:endParaRPr>
          </a:p>
        </p:txBody>
      </p:sp>
      <p:sp>
        <p:nvSpPr>
          <p:cNvPr id="7" name="Organigramme : Alternative 6">
            <a:extLst>
              <a:ext uri="{FF2B5EF4-FFF2-40B4-BE49-F238E27FC236}">
                <a16:creationId xmlns:a16="http://schemas.microsoft.com/office/drawing/2014/main" id="{86BDA9EF-7E43-459E-B1DA-5347D4487ED8}"/>
              </a:ext>
            </a:extLst>
          </p:cNvPr>
          <p:cNvSpPr/>
          <p:nvPr/>
        </p:nvSpPr>
        <p:spPr>
          <a:xfrm>
            <a:off x="6765217" y="2070093"/>
            <a:ext cx="2808312" cy="4373191"/>
          </a:xfrm>
          <a:prstGeom prst="flowChartAlternateProcess">
            <a:avLst/>
          </a:prstGeom>
          <a:solidFill>
            <a:srgbClr val="EB9330"/>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700" b="1" baseline="0" dirty="0">
                <a:latin typeface="Calibri" pitchFamily="34" charset="0"/>
                <a:ea typeface="Calibri"/>
                <a:cs typeface="Times New Roman"/>
              </a:rPr>
              <a:t>Fonds Propres</a:t>
            </a:r>
            <a:br>
              <a:rPr lang="fr-FR" sz="1800" b="1" u="sng" baseline="0" dirty="0">
                <a:latin typeface="Calibri" pitchFamily="34" charset="0"/>
                <a:ea typeface="Calibri"/>
                <a:cs typeface="Times New Roman"/>
              </a:rPr>
            </a:br>
            <a:r>
              <a:rPr lang="fr-FR" sz="2500" b="1" baseline="0" dirty="0">
                <a:effectLst>
                  <a:outerShdw blurRad="38100" dist="38100" dir="2700000" algn="tl">
                    <a:srgbClr val="000000">
                      <a:alpha val="43137"/>
                    </a:srgbClr>
                  </a:outerShdw>
                </a:effectLst>
                <a:latin typeface="Calibri" pitchFamily="34" charset="0"/>
                <a:ea typeface="Calibri"/>
                <a:cs typeface="Times New Roman"/>
              </a:rPr>
              <a:t>621.847 €</a:t>
            </a:r>
            <a:br>
              <a:rPr lang="fr-FR" sz="18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latin typeface="Calibri" pitchFamily="34" charset="0"/>
                <a:ea typeface="Calibri"/>
                <a:cs typeface="Times New Roman"/>
              </a:rPr>
              <a:t>Provisions</a:t>
            </a:r>
            <a:r>
              <a:rPr lang="fr-FR" sz="1700" b="1" dirty="0">
                <a:latin typeface="Calibri" pitchFamily="34" charset="0"/>
                <a:ea typeface="Calibri"/>
                <a:cs typeface="Times New Roman"/>
              </a:rPr>
              <a:t> &amp; Fonds Dédiés</a:t>
            </a:r>
            <a:br>
              <a:rPr lang="fr-FR" sz="2000" b="1" baseline="0" dirty="0">
                <a:latin typeface="Calibri" pitchFamily="34" charset="0"/>
                <a:ea typeface="Calibri"/>
                <a:cs typeface="Times New Roman"/>
              </a:rPr>
            </a:br>
            <a:r>
              <a:rPr lang="fr-FR" sz="2500" b="1" baseline="0" dirty="0">
                <a:effectLst>
                  <a:outerShdw blurRad="38100" dist="38100" dir="2700000" algn="tl">
                    <a:srgbClr val="000000">
                      <a:alpha val="43137"/>
                    </a:srgbClr>
                  </a:outerShdw>
                </a:effectLst>
                <a:latin typeface="Calibri" pitchFamily="34" charset="0"/>
                <a:ea typeface="Calibri"/>
                <a:cs typeface="Times New Roman"/>
              </a:rPr>
              <a:t>322.044 €</a:t>
            </a:r>
            <a:br>
              <a:rPr lang="fr-FR" sz="25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dirty="0">
                <a:latin typeface="Calibri" pitchFamily="34" charset="0"/>
                <a:ea typeface="Calibri"/>
                <a:cs typeface="Times New Roman"/>
              </a:rPr>
              <a:t>Dettes</a:t>
            </a:r>
            <a:br>
              <a:rPr lang="fr-FR" b="1" dirty="0">
                <a:latin typeface="Calibri" pitchFamily="34" charset="0"/>
                <a:ea typeface="Calibri"/>
                <a:cs typeface="Times New Roman"/>
              </a:rPr>
            </a:br>
            <a:r>
              <a:rPr lang="fr-FR" sz="2500" b="1" dirty="0">
                <a:effectLst>
                  <a:outerShdw blurRad="38100" dist="38100" dir="2700000" algn="tl">
                    <a:srgbClr val="000000">
                      <a:alpha val="43137"/>
                    </a:srgbClr>
                  </a:outerShdw>
                </a:effectLst>
                <a:latin typeface="Calibri" pitchFamily="34" charset="0"/>
                <a:ea typeface="Calibri"/>
                <a:cs typeface="Times New Roman"/>
              </a:rPr>
              <a:t>155.521 €</a:t>
            </a:r>
            <a:br>
              <a:rPr lang="fr-FR" sz="1700" b="1" dirty="0">
                <a:effectLst>
                  <a:outerShdw blurRad="38100" dist="38100" dir="2700000" algn="tl">
                    <a:srgbClr val="000000">
                      <a:alpha val="43137"/>
                    </a:srgbClr>
                  </a:outerShdw>
                </a:effectLst>
                <a:latin typeface="Calibri" pitchFamily="34" charset="0"/>
                <a:ea typeface="Calibri"/>
                <a:cs typeface="Times New Roman"/>
              </a:rPr>
            </a:br>
            <a:r>
              <a:rPr lang="fr-FR" sz="1700" b="1" dirty="0">
                <a:latin typeface="Calibri" pitchFamily="34" charset="0"/>
                <a:ea typeface="Calibri"/>
                <a:cs typeface="Times New Roman"/>
              </a:rPr>
              <a:t>Régularisations (PCA)</a:t>
            </a:r>
            <a:br>
              <a:rPr lang="fr-FR" sz="2400" b="1" dirty="0">
                <a:latin typeface="Calibri" pitchFamily="34" charset="0"/>
                <a:ea typeface="Calibri"/>
                <a:cs typeface="Times New Roman"/>
              </a:rPr>
            </a:br>
            <a:r>
              <a:rPr lang="fr-FR" sz="2400" b="1" dirty="0">
                <a:effectLst>
                  <a:outerShdw blurRad="38100" dist="38100" dir="2700000" algn="tl">
                    <a:srgbClr val="000000">
                      <a:alpha val="43137"/>
                    </a:srgbClr>
                  </a:outerShdw>
                </a:effectLst>
                <a:latin typeface="Calibri" pitchFamily="34" charset="0"/>
                <a:ea typeface="Calibri"/>
                <a:cs typeface="Times New Roman"/>
              </a:rPr>
              <a:t>5.250 €</a:t>
            </a:r>
            <a:br>
              <a:rPr lang="fr-FR" sz="22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latin typeface="Calibri" pitchFamily="34" charset="0"/>
                <a:ea typeface="Calibri"/>
                <a:cs typeface="Times New Roman"/>
              </a:rPr>
              <a:t>Total</a:t>
            </a:r>
            <a:br>
              <a:rPr lang="fr-FR" sz="2000" b="1" baseline="0" dirty="0">
                <a:ln>
                  <a:solidFill>
                    <a:schemeClr val="tx1"/>
                  </a:solidFill>
                </a:ln>
                <a:latin typeface="Calibri" pitchFamily="34" charset="0"/>
                <a:ea typeface="Calibri"/>
                <a:cs typeface="Times New Roman"/>
              </a:rPr>
            </a:br>
            <a:r>
              <a:rPr lang="fr-FR" sz="2600" b="1"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rPr>
              <a:t>1.104.662 €</a:t>
            </a:r>
            <a:endParaRPr lang="fr-FR" sz="2600"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endParaRPr>
          </a:p>
        </p:txBody>
      </p:sp>
      <p:sp>
        <p:nvSpPr>
          <p:cNvPr id="8" name="Organigramme : Alternative 7">
            <a:extLst>
              <a:ext uri="{FF2B5EF4-FFF2-40B4-BE49-F238E27FC236}">
                <a16:creationId xmlns:a16="http://schemas.microsoft.com/office/drawing/2014/main" id="{765A9627-CD8A-4A54-B995-E9A66FD30ABF}"/>
              </a:ext>
            </a:extLst>
          </p:cNvPr>
          <p:cNvSpPr/>
          <p:nvPr/>
        </p:nvSpPr>
        <p:spPr>
          <a:xfrm>
            <a:off x="6765217" y="1427020"/>
            <a:ext cx="2808312" cy="440432"/>
          </a:xfrm>
          <a:prstGeom prst="flowChartAlternateProcess">
            <a:avLst/>
          </a:prstGeom>
          <a:solidFill>
            <a:srgbClr val="EB9330"/>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000" b="1" baseline="0" dirty="0">
                <a:latin typeface="Calibri" pitchFamily="34" charset="0"/>
                <a:ea typeface="Calibri"/>
                <a:cs typeface="Times New Roman"/>
              </a:rPr>
              <a:t>Passif</a:t>
            </a:r>
            <a:endParaRPr lang="fr-FR" sz="2000" baseline="0" dirty="0">
              <a:effectLst>
                <a:outerShdw blurRad="38100" dist="38100" dir="2700000" algn="tl">
                  <a:srgbClr val="000000">
                    <a:alpha val="43137"/>
                  </a:srgbClr>
                </a:outerShdw>
              </a:effectLst>
              <a:latin typeface="Calibri" pitchFamily="34" charset="0"/>
              <a:ea typeface="Calibri"/>
              <a:cs typeface="Times New Roman"/>
            </a:endParaRPr>
          </a:p>
        </p:txBody>
      </p:sp>
    </p:spTree>
    <p:extLst>
      <p:ext uri="{BB962C8B-B14F-4D97-AF65-F5344CB8AC3E}">
        <p14:creationId xmlns:p14="http://schemas.microsoft.com/office/powerpoint/2010/main" val="4062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style.rotation</p:attrName>
                                        </p:attrNameLst>
                                      </p:cBhvr>
                                      <p:tavLst>
                                        <p:tav tm="0">
                                          <p:val>
                                            <p:fltVal val="90"/>
                                          </p:val>
                                        </p:tav>
                                        <p:tav tm="100000">
                                          <p:val>
                                            <p:fltVal val="0"/>
                                          </p:val>
                                        </p:tav>
                                      </p:tavLst>
                                    </p:anim>
                                    <p:animEffect transition="in" filter="fade">
                                      <p:cBhvr>
                                        <p:cTn id="10" dur="1750"/>
                                        <p:tgtEl>
                                          <p:spTgt spid="4"/>
                                        </p:tgtEl>
                                      </p:cBhvr>
                                    </p:animEffect>
                                  </p:childTnLst>
                                </p:cTn>
                              </p:par>
                              <p:par>
                                <p:cTn id="11" presetID="31" presetClass="entr" presetSubtype="0" fill="hold" grpId="0" nodeType="withEffect">
                                  <p:stCondLst>
                                    <p:cond delay="7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250" fill="hold"/>
                                        <p:tgtEl>
                                          <p:spTgt spid="5"/>
                                        </p:tgtEl>
                                        <p:attrNameLst>
                                          <p:attrName>ppt_w</p:attrName>
                                        </p:attrNameLst>
                                      </p:cBhvr>
                                      <p:tavLst>
                                        <p:tav tm="0">
                                          <p:val>
                                            <p:fltVal val="0"/>
                                          </p:val>
                                        </p:tav>
                                        <p:tav tm="100000">
                                          <p:val>
                                            <p:strVal val="#ppt_w"/>
                                          </p:val>
                                        </p:tav>
                                      </p:tavLst>
                                    </p:anim>
                                    <p:anim calcmode="lin" valueType="num">
                                      <p:cBhvr>
                                        <p:cTn id="14" dur="1250" fill="hold"/>
                                        <p:tgtEl>
                                          <p:spTgt spid="5"/>
                                        </p:tgtEl>
                                        <p:attrNameLst>
                                          <p:attrName>ppt_h</p:attrName>
                                        </p:attrNameLst>
                                      </p:cBhvr>
                                      <p:tavLst>
                                        <p:tav tm="0">
                                          <p:val>
                                            <p:fltVal val="0"/>
                                          </p:val>
                                        </p:tav>
                                        <p:tav tm="100000">
                                          <p:val>
                                            <p:strVal val="#ppt_h"/>
                                          </p:val>
                                        </p:tav>
                                      </p:tavLst>
                                    </p:anim>
                                    <p:anim calcmode="lin" valueType="num">
                                      <p:cBhvr>
                                        <p:cTn id="15" dur="1250" fill="hold"/>
                                        <p:tgtEl>
                                          <p:spTgt spid="5"/>
                                        </p:tgtEl>
                                        <p:attrNameLst>
                                          <p:attrName>style.rotation</p:attrName>
                                        </p:attrNameLst>
                                      </p:cBhvr>
                                      <p:tavLst>
                                        <p:tav tm="0">
                                          <p:val>
                                            <p:fltVal val="90"/>
                                          </p:val>
                                        </p:tav>
                                        <p:tav tm="100000">
                                          <p:val>
                                            <p:fltVal val="0"/>
                                          </p:val>
                                        </p:tav>
                                      </p:tavLst>
                                    </p:anim>
                                    <p:animEffect transition="in" filter="fade">
                                      <p:cBhvr>
                                        <p:cTn id="16" dur="1250"/>
                                        <p:tgtEl>
                                          <p:spTgt spid="5"/>
                                        </p:tgtEl>
                                      </p:cBhvr>
                                    </p:animEffect>
                                  </p:childTnLst>
                                </p:cTn>
                              </p:par>
                              <p:par>
                                <p:cTn id="17" presetID="31" presetClass="entr" presetSubtype="0" fill="hold" grpId="0"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750" fill="hold"/>
                                        <p:tgtEl>
                                          <p:spTgt spid="7"/>
                                        </p:tgtEl>
                                        <p:attrNameLst>
                                          <p:attrName>ppt_w</p:attrName>
                                        </p:attrNameLst>
                                      </p:cBhvr>
                                      <p:tavLst>
                                        <p:tav tm="0">
                                          <p:val>
                                            <p:fltVal val="0"/>
                                          </p:val>
                                        </p:tav>
                                        <p:tav tm="100000">
                                          <p:val>
                                            <p:strVal val="#ppt_w"/>
                                          </p:val>
                                        </p:tav>
                                      </p:tavLst>
                                    </p:anim>
                                    <p:anim calcmode="lin" valueType="num">
                                      <p:cBhvr>
                                        <p:cTn id="20" dur="1750" fill="hold"/>
                                        <p:tgtEl>
                                          <p:spTgt spid="7"/>
                                        </p:tgtEl>
                                        <p:attrNameLst>
                                          <p:attrName>ppt_h</p:attrName>
                                        </p:attrNameLst>
                                      </p:cBhvr>
                                      <p:tavLst>
                                        <p:tav tm="0">
                                          <p:val>
                                            <p:fltVal val="0"/>
                                          </p:val>
                                        </p:tav>
                                        <p:tav tm="100000">
                                          <p:val>
                                            <p:strVal val="#ppt_h"/>
                                          </p:val>
                                        </p:tav>
                                      </p:tavLst>
                                    </p:anim>
                                    <p:anim calcmode="lin" valueType="num">
                                      <p:cBhvr>
                                        <p:cTn id="21" dur="1750" fill="hold"/>
                                        <p:tgtEl>
                                          <p:spTgt spid="7"/>
                                        </p:tgtEl>
                                        <p:attrNameLst>
                                          <p:attrName>style.rotation</p:attrName>
                                        </p:attrNameLst>
                                      </p:cBhvr>
                                      <p:tavLst>
                                        <p:tav tm="0">
                                          <p:val>
                                            <p:fltVal val="90"/>
                                          </p:val>
                                        </p:tav>
                                        <p:tav tm="100000">
                                          <p:val>
                                            <p:fltVal val="0"/>
                                          </p:val>
                                        </p:tav>
                                      </p:tavLst>
                                    </p:anim>
                                    <p:animEffect transition="in" filter="fade">
                                      <p:cBhvr>
                                        <p:cTn id="22" dur="1750"/>
                                        <p:tgtEl>
                                          <p:spTgt spid="7"/>
                                        </p:tgtEl>
                                      </p:cBhvr>
                                    </p:animEffect>
                                  </p:childTnLst>
                                </p:cTn>
                              </p:par>
                              <p:par>
                                <p:cTn id="23" presetID="31" presetClass="entr" presetSubtype="0" fill="hold" grpId="0" nodeType="withEffect">
                                  <p:stCondLst>
                                    <p:cond delay="750"/>
                                  </p:stCondLst>
                                  <p:childTnLst>
                                    <p:set>
                                      <p:cBhvr>
                                        <p:cTn id="24" dur="1" fill="hold">
                                          <p:stCondLst>
                                            <p:cond delay="0"/>
                                          </p:stCondLst>
                                        </p:cTn>
                                        <p:tgtEl>
                                          <p:spTgt spid="8"/>
                                        </p:tgtEl>
                                        <p:attrNameLst>
                                          <p:attrName>style.visibility</p:attrName>
                                        </p:attrNameLst>
                                      </p:cBhvr>
                                      <p:to>
                                        <p:strVal val="visible"/>
                                      </p:to>
                                    </p:set>
                                    <p:anim calcmode="lin" valueType="num">
                                      <p:cBhvr>
                                        <p:cTn id="25" dur="1250" fill="hold"/>
                                        <p:tgtEl>
                                          <p:spTgt spid="8"/>
                                        </p:tgtEl>
                                        <p:attrNameLst>
                                          <p:attrName>ppt_w</p:attrName>
                                        </p:attrNameLst>
                                      </p:cBhvr>
                                      <p:tavLst>
                                        <p:tav tm="0">
                                          <p:val>
                                            <p:fltVal val="0"/>
                                          </p:val>
                                        </p:tav>
                                        <p:tav tm="100000">
                                          <p:val>
                                            <p:strVal val="#ppt_w"/>
                                          </p:val>
                                        </p:tav>
                                      </p:tavLst>
                                    </p:anim>
                                    <p:anim calcmode="lin" valueType="num">
                                      <p:cBhvr>
                                        <p:cTn id="26" dur="1250" fill="hold"/>
                                        <p:tgtEl>
                                          <p:spTgt spid="8"/>
                                        </p:tgtEl>
                                        <p:attrNameLst>
                                          <p:attrName>ppt_h</p:attrName>
                                        </p:attrNameLst>
                                      </p:cBhvr>
                                      <p:tavLst>
                                        <p:tav tm="0">
                                          <p:val>
                                            <p:fltVal val="0"/>
                                          </p:val>
                                        </p:tav>
                                        <p:tav tm="100000">
                                          <p:val>
                                            <p:strVal val="#ppt_h"/>
                                          </p:val>
                                        </p:tav>
                                      </p:tavLst>
                                    </p:anim>
                                    <p:anim calcmode="lin" valueType="num">
                                      <p:cBhvr>
                                        <p:cTn id="27" dur="1250" fill="hold"/>
                                        <p:tgtEl>
                                          <p:spTgt spid="8"/>
                                        </p:tgtEl>
                                        <p:attrNameLst>
                                          <p:attrName>style.rotation</p:attrName>
                                        </p:attrNameLst>
                                      </p:cBhvr>
                                      <p:tavLst>
                                        <p:tav tm="0">
                                          <p:val>
                                            <p:fltVal val="90"/>
                                          </p:val>
                                        </p:tav>
                                        <p:tav tm="100000">
                                          <p:val>
                                            <p:fltVal val="0"/>
                                          </p:val>
                                        </p:tav>
                                      </p:tavLst>
                                    </p:anim>
                                    <p:animEffect transition="in" filter="fade">
                                      <p:cBhvr>
                                        <p:cTn id="2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3A7B815F-DBBC-4825-8925-926C3C2763D3}"/>
              </a:ext>
            </a:extLst>
          </p:cNvPr>
          <p:cNvSpPr txBox="1">
            <a:spLocks noChangeArrowheads="1"/>
          </p:cNvSpPr>
          <p:nvPr/>
        </p:nvSpPr>
        <p:spPr>
          <a:xfrm>
            <a:off x="900000" y="578498"/>
            <a:ext cx="11292000" cy="712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Actif Immobilisé Net</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5" name="Tableau 4">
            <a:extLst>
              <a:ext uri="{FF2B5EF4-FFF2-40B4-BE49-F238E27FC236}">
                <a16:creationId xmlns:a16="http://schemas.microsoft.com/office/drawing/2014/main" id="{99065F9C-43C6-4104-B69E-701BA9504B87}"/>
              </a:ext>
            </a:extLst>
          </p:cNvPr>
          <p:cNvGraphicFramePr>
            <a:graphicFrameLocks noGrp="1"/>
          </p:cNvGraphicFramePr>
          <p:nvPr>
            <p:extLst>
              <p:ext uri="{D42A27DB-BD31-4B8C-83A1-F6EECF244321}">
                <p14:modId xmlns:p14="http://schemas.microsoft.com/office/powerpoint/2010/main" val="3371623809"/>
              </p:ext>
            </p:extLst>
          </p:nvPr>
        </p:nvGraphicFramePr>
        <p:xfrm>
          <a:off x="2135560" y="1800000"/>
          <a:ext cx="8761040" cy="3870960"/>
        </p:xfrm>
        <a:graphic>
          <a:graphicData uri="http://schemas.openxmlformats.org/drawingml/2006/table">
            <a:tbl>
              <a:tblPr>
                <a:tableStyleId>{08FB837D-C827-4EFA-A057-4D05807E0F7C}</a:tableStyleId>
              </a:tblPr>
              <a:tblGrid>
                <a:gridCol w="6255965">
                  <a:extLst>
                    <a:ext uri="{9D8B030D-6E8A-4147-A177-3AD203B41FA5}">
                      <a16:colId xmlns:a16="http://schemas.microsoft.com/office/drawing/2014/main" val="20000"/>
                    </a:ext>
                  </a:extLst>
                </a:gridCol>
                <a:gridCol w="2505075">
                  <a:extLst>
                    <a:ext uri="{9D8B030D-6E8A-4147-A177-3AD203B41FA5}">
                      <a16:colId xmlns:a16="http://schemas.microsoft.com/office/drawing/2014/main" val="20001"/>
                    </a:ext>
                  </a:extLst>
                </a:gridCol>
              </a:tblGrid>
              <a:tr h="370840">
                <a:tc>
                  <a:txBody>
                    <a:bodyPr/>
                    <a:lstStyle/>
                    <a:p>
                      <a:pPr algn="ctr"/>
                      <a:r>
                        <a:rPr lang="fr-FR" sz="2500" dirty="0">
                          <a:latin typeface="Calibri" panose="020F0502020204030204" pitchFamily="34" charset="0"/>
                        </a:rPr>
                        <a:t>Immobilisations </a:t>
                      </a:r>
                      <a:r>
                        <a:rPr lang="fr-FR" sz="2500" baseline="0" dirty="0">
                          <a:latin typeface="Calibri" panose="020F0502020204030204" pitchFamily="34" charset="0"/>
                        </a:rPr>
                        <a:t>Incorporelles-Corporelles</a:t>
                      </a:r>
                    </a:p>
                    <a:p>
                      <a:pPr algn="ctr"/>
                      <a:r>
                        <a:rPr lang="fr-FR" sz="2000" b="0" i="1" baseline="0" dirty="0">
                          <a:latin typeface="Calibri" panose="020F0502020204030204" pitchFamily="34" charset="0"/>
                        </a:rPr>
                        <a:t>dont la Marque USEP</a:t>
                      </a:r>
                    </a:p>
                    <a:p>
                      <a:pPr algn="ctr"/>
                      <a:r>
                        <a:rPr lang="fr-FR" sz="2000" b="0" i="1" baseline="0" dirty="0">
                          <a:latin typeface="Calibri" panose="020F0502020204030204" pitchFamily="34" charset="0"/>
                        </a:rPr>
                        <a:t> dont les Agencements et Installations</a:t>
                      </a:r>
                    </a:p>
                    <a:p>
                      <a:pPr algn="ctr"/>
                      <a:r>
                        <a:rPr lang="fr-FR" sz="2000" b="0" i="1" baseline="0" dirty="0">
                          <a:latin typeface="Calibri" panose="020F0502020204030204" pitchFamily="34" charset="0"/>
                        </a:rPr>
                        <a:t>dont le Matériel de Bureau et d’Informatique &amp; le Mobilier</a:t>
                      </a:r>
                      <a:endParaRPr lang="fr-FR" sz="2000" b="0" i="1" dirty="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86.306 €</a:t>
                      </a:r>
                    </a:p>
                  </a:txBody>
                  <a:tcPr anchor="ctr"/>
                </a:tc>
                <a:extLst>
                  <a:ext uri="{0D108BD9-81ED-4DB2-BD59-A6C34878D82A}">
                    <a16:rowId xmlns:a16="http://schemas.microsoft.com/office/drawing/2014/main" val="10000"/>
                  </a:ext>
                </a:extLst>
              </a:tr>
              <a:tr h="370840">
                <a:tc>
                  <a:txBody>
                    <a:bodyPr/>
                    <a:lstStyle/>
                    <a:p>
                      <a:pPr algn="ctr"/>
                      <a:r>
                        <a:rPr lang="fr-FR" sz="2000" b="0" i="1" dirty="0">
                          <a:latin typeface="Calibri" panose="020F0502020204030204" pitchFamily="34" charset="0"/>
                        </a:rPr>
                        <a:t>Amortissements</a:t>
                      </a:r>
                    </a:p>
                    <a:p>
                      <a:pPr algn="ctr"/>
                      <a:r>
                        <a:rPr lang="fr-FR" sz="2000" b="0" i="1" dirty="0">
                          <a:latin typeface="Calibri" panose="020F0502020204030204" pitchFamily="34" charset="0"/>
                        </a:rPr>
                        <a:t>des Immobilisations Incorporelles-</a:t>
                      </a:r>
                      <a:r>
                        <a:rPr lang="fr-FR" sz="2000" b="0" i="1" baseline="0" dirty="0">
                          <a:latin typeface="Calibri" panose="020F0502020204030204" pitchFamily="34" charset="0"/>
                        </a:rPr>
                        <a:t>Corporelles</a:t>
                      </a:r>
                      <a:endParaRPr lang="fr-FR" sz="2000" b="0" i="1" dirty="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200" b="0" i="1" dirty="0">
                          <a:effectLst/>
                          <a:latin typeface="Calibri" panose="020F0502020204030204" pitchFamily="34" charset="0"/>
                        </a:rPr>
                        <a:t>-72.743 €</a:t>
                      </a:r>
                    </a:p>
                  </a:txBody>
                  <a:tcPr anchor="ctr"/>
                </a:tc>
                <a:extLst>
                  <a:ext uri="{0D108BD9-81ED-4DB2-BD59-A6C34878D82A}">
                    <a16:rowId xmlns:a16="http://schemas.microsoft.com/office/drawing/2014/main" val="10001"/>
                  </a:ext>
                </a:extLst>
              </a:tr>
              <a:tr h="370840">
                <a:tc>
                  <a:txBody>
                    <a:bodyPr/>
                    <a:lstStyle/>
                    <a:p>
                      <a:pPr algn="ctr"/>
                      <a:r>
                        <a:rPr lang="fr-FR" sz="2500" dirty="0">
                          <a:latin typeface="Calibri" panose="020F0502020204030204" pitchFamily="34" charset="0"/>
                        </a:rPr>
                        <a:t>Immobilisations </a:t>
                      </a:r>
                      <a:r>
                        <a:rPr lang="fr-FR" sz="2500" b="0" dirty="0">
                          <a:latin typeface="Calibri" panose="020F0502020204030204" pitchFamily="34" charset="0"/>
                        </a:rPr>
                        <a:t>Financières</a:t>
                      </a:r>
                    </a:p>
                    <a:p>
                      <a:pPr algn="ctr"/>
                      <a:r>
                        <a:rPr lang="fr-FR" sz="2000" b="0" i="1" dirty="0">
                          <a:latin typeface="Calibri" panose="020F0502020204030204" pitchFamily="34" charset="0"/>
                        </a:rPr>
                        <a:t>dont les Titre</a:t>
                      </a:r>
                      <a:r>
                        <a:rPr lang="fr-FR" sz="2000" b="0" i="1" baseline="0" dirty="0">
                          <a:latin typeface="Calibri" panose="020F0502020204030204" pitchFamily="34" charset="0"/>
                        </a:rPr>
                        <a:t>s de Participation Banque Populaire</a:t>
                      </a:r>
                    </a:p>
                    <a:p>
                      <a:pPr algn="ctr"/>
                      <a:r>
                        <a:rPr lang="fr-FR" sz="2000" b="0" i="1" baseline="0" dirty="0">
                          <a:latin typeface="Calibri" panose="020F0502020204030204" pitchFamily="34" charset="0"/>
                        </a:rPr>
                        <a:t>dont les Prêts accordés à certains comités</a:t>
                      </a:r>
                      <a:endParaRPr lang="fr-FR" sz="2000" b="0" i="1" dirty="0">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59.374 €</a:t>
                      </a:r>
                    </a:p>
                  </a:txBody>
                  <a:tcPr anchor="ctr"/>
                </a:tc>
                <a:extLst>
                  <a:ext uri="{0D108BD9-81ED-4DB2-BD59-A6C34878D82A}">
                    <a16:rowId xmlns:a16="http://schemas.microsoft.com/office/drawing/2014/main" val="10002"/>
                  </a:ext>
                </a:extLst>
              </a:tr>
              <a:tr h="370840">
                <a:tc>
                  <a:txBody>
                    <a:bodyPr/>
                    <a:lstStyle/>
                    <a:p>
                      <a:pPr algn="ctr"/>
                      <a:r>
                        <a:rPr lang="fr-FR" sz="2000" b="0" i="1" dirty="0">
                          <a:latin typeface="Calibri" panose="020F0502020204030204" pitchFamily="34" charset="0"/>
                        </a:rPr>
                        <a:t>Provisions pour Dépréciations</a:t>
                      </a:r>
                    </a:p>
                    <a:p>
                      <a:pPr algn="ctr"/>
                      <a:r>
                        <a:rPr lang="fr-FR" sz="2000" b="0" i="1" baseline="0" dirty="0">
                          <a:latin typeface="Calibri" panose="020F0502020204030204" pitchFamily="34" charset="0"/>
                        </a:rPr>
                        <a:t>des Immobilisations Financières</a:t>
                      </a:r>
                      <a:endParaRPr lang="fr-FR" sz="2000" b="0" i="1" dirty="0">
                        <a:latin typeface="Calibri" panose="020F0502020204030204" pitchFamily="34" charset="0"/>
                      </a:endParaRPr>
                    </a:p>
                  </a:txBody>
                  <a:tcPr anchor="ctr"/>
                </a:tc>
                <a:tc>
                  <a:txBody>
                    <a:bodyPr/>
                    <a:lstStyle/>
                    <a:p>
                      <a:pPr algn="ctr"/>
                      <a:r>
                        <a:rPr lang="fr-FR" sz="2200" b="0" i="1" dirty="0">
                          <a:effectLst/>
                          <a:latin typeface="Calibri" panose="020F0502020204030204" pitchFamily="34" charset="0"/>
                        </a:rPr>
                        <a:t>-55.024 €</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432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1B482488-2BC5-4B46-8ED6-190CA2777E68}"/>
              </a:ext>
            </a:extLst>
          </p:cNvPr>
          <p:cNvSpPr txBox="1">
            <a:spLocks noChangeArrowheads="1"/>
          </p:cNvSpPr>
          <p:nvPr/>
        </p:nvSpPr>
        <p:spPr>
          <a:xfrm>
            <a:off x="900000" y="578498"/>
            <a:ext cx="11292000" cy="712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Créances, Disponibilité</a:t>
            </a:r>
            <a:br>
              <a:rPr lang="fr-FR" sz="4000" b="1" dirty="0">
                <a:solidFill>
                  <a:schemeClr val="accent6">
                    <a:lumMod val="75000"/>
                  </a:schemeClr>
                </a:solidFill>
                <a:effectLst>
                  <a:outerShdw blurRad="38100" dist="38100" dir="2700000" algn="tl">
                    <a:srgbClr val="000000">
                      <a:alpha val="43137"/>
                    </a:srgbClr>
                  </a:outerShdw>
                </a:effectLst>
              </a:rPr>
            </a:br>
            <a:r>
              <a:rPr lang="fr-FR" sz="4000" b="1" dirty="0">
                <a:solidFill>
                  <a:schemeClr val="accent6">
                    <a:lumMod val="75000"/>
                  </a:schemeClr>
                </a:solidFill>
                <a:effectLst>
                  <a:outerShdw blurRad="38100" dist="38100" dir="2700000" algn="tl">
                    <a:srgbClr val="000000">
                      <a:alpha val="43137"/>
                    </a:srgbClr>
                  </a:outerShdw>
                </a:effectLst>
              </a:rPr>
              <a:t>et Comptes de Régularisation</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7C432F07-1D53-45A4-923B-BDEF220CBDFF}"/>
              </a:ext>
            </a:extLst>
          </p:cNvPr>
          <p:cNvGraphicFramePr>
            <a:graphicFrameLocks noGrp="1"/>
          </p:cNvGraphicFramePr>
          <p:nvPr>
            <p:extLst>
              <p:ext uri="{D42A27DB-BD31-4B8C-83A1-F6EECF244321}">
                <p14:modId xmlns:p14="http://schemas.microsoft.com/office/powerpoint/2010/main" val="1119913620"/>
              </p:ext>
            </p:extLst>
          </p:nvPr>
        </p:nvGraphicFramePr>
        <p:xfrm>
          <a:off x="2124000" y="1800000"/>
          <a:ext cx="8772600" cy="2407920"/>
        </p:xfrm>
        <a:graphic>
          <a:graphicData uri="http://schemas.openxmlformats.org/drawingml/2006/table">
            <a:tbl>
              <a:tblPr>
                <a:tableStyleId>{08FB837D-C827-4EFA-A057-4D05807E0F7C}</a:tableStyleId>
              </a:tblPr>
              <a:tblGrid>
                <a:gridCol w="6286575">
                  <a:extLst>
                    <a:ext uri="{9D8B030D-6E8A-4147-A177-3AD203B41FA5}">
                      <a16:colId xmlns:a16="http://schemas.microsoft.com/office/drawing/2014/main" val="20000"/>
                    </a:ext>
                  </a:extLst>
                </a:gridCol>
                <a:gridCol w="2486025">
                  <a:extLst>
                    <a:ext uri="{9D8B030D-6E8A-4147-A177-3AD203B41FA5}">
                      <a16:colId xmlns:a16="http://schemas.microsoft.com/office/drawing/2014/main" val="20001"/>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Créances « Usagers »</a:t>
                      </a:r>
                      <a:endParaRPr lang="fr-FR" sz="2500" b="1" baseline="0" dirty="0">
                        <a:effectLst>
                          <a:outerShdw blurRad="38100" dist="38100" dir="2700000" algn="tl">
                            <a:srgbClr val="000000">
                              <a:alpha val="43137"/>
                            </a:srgbClr>
                          </a:outerShdw>
                        </a:effectLst>
                        <a:latin typeface="Calibri" panose="020F0502020204030204" pitchFamily="34" charset="0"/>
                      </a:endParaRPr>
                    </a:p>
                    <a:p>
                      <a:pPr algn="ctr"/>
                      <a:r>
                        <a:rPr lang="fr-FR" sz="2000" b="0" i="1" baseline="0" dirty="0">
                          <a:latin typeface="Calibri" panose="020F0502020204030204" pitchFamily="34" charset="0"/>
                        </a:rPr>
                        <a:t>dont 70% envers nos comités </a:t>
                      </a:r>
                      <a:br>
                        <a:rPr lang="fr-FR" sz="2000" b="0" i="1" baseline="0" dirty="0">
                          <a:latin typeface="Calibri" panose="020F0502020204030204" pitchFamily="34" charset="0"/>
                        </a:rPr>
                      </a:br>
                      <a:r>
                        <a:rPr lang="fr-FR" sz="2000" b="0" i="1" baseline="0" dirty="0">
                          <a:latin typeface="Calibri" panose="020F0502020204030204" pitchFamily="34" charset="0"/>
                        </a:rPr>
                        <a:t>départementaux ou régionaux</a:t>
                      </a:r>
                      <a:endParaRPr lang="fr-FR" sz="2000" b="0" i="1" dirty="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107.517 €</a:t>
                      </a:r>
                    </a:p>
                  </a:txBody>
                  <a:tcPr anchor="ctr"/>
                </a:tc>
                <a:extLst>
                  <a:ext uri="{0D108BD9-81ED-4DB2-BD59-A6C34878D82A}">
                    <a16:rowId xmlns:a16="http://schemas.microsoft.com/office/drawing/2014/main" val="10000"/>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Disponibilités</a:t>
                      </a:r>
                    </a:p>
                    <a:p>
                      <a:pPr algn="ctr"/>
                      <a:r>
                        <a:rPr lang="fr-FR" sz="2500" b="1" baseline="0" dirty="0">
                          <a:effectLst>
                            <a:outerShdw blurRad="38100" dist="38100" dir="2700000" algn="tl">
                              <a:srgbClr val="000000">
                                <a:alpha val="43137"/>
                              </a:srgbClr>
                            </a:outerShdw>
                          </a:effectLst>
                          <a:latin typeface="Calibri" panose="020F0502020204030204" pitchFamily="34" charset="0"/>
                        </a:rPr>
                        <a:t>&amp; Placements Financiers</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963.262 €</a:t>
                      </a:r>
                    </a:p>
                  </a:txBody>
                  <a:tcPr anchor="ctr"/>
                </a:tc>
                <a:extLst>
                  <a:ext uri="{0D108BD9-81ED-4DB2-BD59-A6C34878D82A}">
                    <a16:rowId xmlns:a16="http://schemas.microsoft.com/office/drawing/2014/main" val="10002"/>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Charges Constatées d’Avance</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15.970 €</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2719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5" name="Rectangle 2">
            <a:extLst>
              <a:ext uri="{FF2B5EF4-FFF2-40B4-BE49-F238E27FC236}">
                <a16:creationId xmlns:a16="http://schemas.microsoft.com/office/drawing/2014/main" id="{044DA60B-E72B-4519-AA42-748953DAC3FD}"/>
              </a:ext>
            </a:extLst>
          </p:cNvPr>
          <p:cNvSpPr txBox="1">
            <a:spLocks noChangeArrowheads="1"/>
          </p:cNvSpPr>
          <p:nvPr/>
        </p:nvSpPr>
        <p:spPr>
          <a:xfrm>
            <a:off x="900000" y="587828"/>
            <a:ext cx="11254986" cy="7184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Evolution de la Trésorerie</a:t>
            </a:r>
            <a:r>
              <a:rPr lang="fr-FR" sz="4000" b="1" i="1" dirty="0">
                <a:solidFill>
                  <a:schemeClr val="accent6">
                    <a:lumMod val="75000"/>
                  </a:schemeClr>
                </a:solidFill>
                <a:effectLst>
                  <a:outerShdw blurRad="38100" dist="38100" dir="2700000" algn="tl">
                    <a:srgbClr val="000000">
                      <a:alpha val="43137"/>
                    </a:srgbClr>
                  </a:outerShdw>
                </a:effectLst>
              </a:rPr>
              <a:t> </a:t>
            </a:r>
          </a:p>
        </p:txBody>
      </p:sp>
      <p:graphicFrame>
        <p:nvGraphicFramePr>
          <p:cNvPr id="7" name="Graphique 6">
            <a:extLst>
              <a:ext uri="{FF2B5EF4-FFF2-40B4-BE49-F238E27FC236}">
                <a16:creationId xmlns:a16="http://schemas.microsoft.com/office/drawing/2014/main" id="{B73DF7BD-D2DA-454F-A486-38F78AE908B8}"/>
              </a:ext>
            </a:extLst>
          </p:cNvPr>
          <p:cNvGraphicFramePr/>
          <p:nvPr>
            <p:extLst>
              <p:ext uri="{D42A27DB-BD31-4B8C-83A1-F6EECF244321}">
                <p14:modId xmlns:p14="http://schemas.microsoft.com/office/powerpoint/2010/main" val="630037586"/>
              </p:ext>
            </p:extLst>
          </p:nvPr>
        </p:nvGraphicFramePr>
        <p:xfrm>
          <a:off x="1296956" y="1399024"/>
          <a:ext cx="9452640" cy="4752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89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2000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7">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accel="20000" fill="hold" grpId="0" nodeType="afterEffect">
                                  <p:stCondLst>
                                    <p:cond delay="0"/>
                                  </p:stCondLst>
                                  <p:childTnLst>
                                    <p:set>
                                      <p:cBhvr>
                                        <p:cTn id="11"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12" dur="1000" fill="hold"/>
                                        <p:tgtEl>
                                          <p:spTgt spid="7">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7">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accel="20000" fill="hold" grpId="0" nodeType="afterEffect">
                                  <p:stCondLst>
                                    <p:cond delay="0"/>
                                  </p:stCondLst>
                                  <p:childTnLst>
                                    <p:set>
                                      <p:cBhvr>
                                        <p:cTn id="16"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17" dur="1000" fill="hold"/>
                                        <p:tgtEl>
                                          <p:spTgt spid="7">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2" accel="20000" fill="hold" grpId="0" nodeType="afterEffect">
                                  <p:stCondLst>
                                    <p:cond delay="0"/>
                                  </p:stCondLst>
                                  <p:childTnLst>
                                    <p:set>
                                      <p:cBhvr>
                                        <p:cTn id="21"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additive="base">
                                        <p:cTn id="22" dur="1000" fill="hold"/>
                                        <p:tgtEl>
                                          <p:spTgt spid="7">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7">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12" accel="20000" fill="hold" grpId="0" nodeType="afterEffect">
                                  <p:stCondLst>
                                    <p:cond delay="0"/>
                                  </p:stCondLst>
                                  <p:childTnLst>
                                    <p:set>
                                      <p:cBhvr>
                                        <p:cTn id="26"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additive="base">
                                        <p:cTn id="27" dur="1000" fill="hold"/>
                                        <p:tgtEl>
                                          <p:spTgt spid="7">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12" accel="20000" fill="hold" grpId="0" nodeType="afterEffect">
                                  <p:stCondLst>
                                    <p:cond delay="0"/>
                                  </p:stCondLst>
                                  <p:childTnLst>
                                    <p:set>
                                      <p:cBhvr>
                                        <p:cTn id="31"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additive="base">
                                        <p:cTn id="32" dur="1000" fill="hold"/>
                                        <p:tgtEl>
                                          <p:spTgt spid="7">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7">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accel="20000" fill="hold" grpId="0" nodeType="clickEffect">
                                  <p:stCondLst>
                                    <p:cond delay="0"/>
                                  </p:stCondLst>
                                  <p:childTnLst>
                                    <p:set>
                                      <p:cBhvr>
                                        <p:cTn id="37"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cBhvr additive="base">
                                        <p:cTn id="38" dur="1000" fill="hold"/>
                                        <p:tgtEl>
                                          <p:spTgt spid="7">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7">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32762F42-62D7-4853-B492-E679ABD2E2AD}"/>
              </a:ext>
            </a:extLst>
          </p:cNvPr>
          <p:cNvSpPr txBox="1">
            <a:spLocks noChangeArrowheads="1"/>
          </p:cNvSpPr>
          <p:nvPr/>
        </p:nvSpPr>
        <p:spPr>
          <a:xfrm>
            <a:off x="900000" y="578498"/>
            <a:ext cx="11292000" cy="712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Fonds Propres, Provisions</a:t>
            </a:r>
            <a:br>
              <a:rPr lang="fr-FR" sz="4000" b="1" dirty="0">
                <a:solidFill>
                  <a:schemeClr val="accent6">
                    <a:lumMod val="75000"/>
                  </a:schemeClr>
                </a:solidFill>
                <a:effectLst>
                  <a:outerShdw blurRad="38100" dist="38100" dir="2700000" algn="tl">
                    <a:srgbClr val="000000">
                      <a:alpha val="43137"/>
                    </a:srgbClr>
                  </a:outerShdw>
                </a:effectLst>
              </a:rPr>
            </a:br>
            <a:r>
              <a:rPr lang="fr-FR" sz="4000" b="1" dirty="0">
                <a:solidFill>
                  <a:schemeClr val="accent6">
                    <a:lumMod val="75000"/>
                  </a:schemeClr>
                </a:solidFill>
                <a:effectLst>
                  <a:outerShdw blurRad="38100" dist="38100" dir="2700000" algn="tl">
                    <a:srgbClr val="000000">
                      <a:alpha val="43137"/>
                    </a:srgbClr>
                  </a:outerShdw>
                </a:effectLst>
              </a:rPr>
              <a:t>&amp; Fonds Dédiés</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507CAFA7-8433-42F8-A3CD-7FDFBEF1CAC4}"/>
              </a:ext>
            </a:extLst>
          </p:cNvPr>
          <p:cNvGraphicFramePr>
            <a:graphicFrameLocks noGrp="1"/>
          </p:cNvGraphicFramePr>
          <p:nvPr>
            <p:extLst>
              <p:ext uri="{D42A27DB-BD31-4B8C-83A1-F6EECF244321}">
                <p14:modId xmlns:p14="http://schemas.microsoft.com/office/powerpoint/2010/main" val="3053884891"/>
              </p:ext>
            </p:extLst>
          </p:nvPr>
        </p:nvGraphicFramePr>
        <p:xfrm>
          <a:off x="2124000" y="1800000"/>
          <a:ext cx="8772600" cy="3108960"/>
        </p:xfrm>
        <a:graphic>
          <a:graphicData uri="http://schemas.openxmlformats.org/drawingml/2006/table">
            <a:tbl>
              <a:tblPr>
                <a:tableStyleId>{08FB837D-C827-4EFA-A057-4D05807E0F7C}</a:tableStyleId>
              </a:tblPr>
              <a:tblGrid>
                <a:gridCol w="6286575">
                  <a:extLst>
                    <a:ext uri="{9D8B030D-6E8A-4147-A177-3AD203B41FA5}">
                      <a16:colId xmlns:a16="http://schemas.microsoft.com/office/drawing/2014/main" val="20000"/>
                    </a:ext>
                  </a:extLst>
                </a:gridCol>
                <a:gridCol w="2486025">
                  <a:extLst>
                    <a:ext uri="{9D8B030D-6E8A-4147-A177-3AD203B41FA5}">
                      <a16:colId xmlns:a16="http://schemas.microsoft.com/office/drawing/2014/main" val="20001"/>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Fonds Associatifs de l’USEP Nationale</a:t>
                      </a:r>
                      <a:endParaRPr lang="fr-FR" sz="2000" b="1" i="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633.026</a:t>
                      </a:r>
                      <a:r>
                        <a:rPr lang="fr-FR" sz="2500" b="1" baseline="0" dirty="0">
                          <a:effectLst>
                            <a:outerShdw blurRad="38100" dist="38100" dir="2700000" algn="tl">
                              <a:srgbClr val="000000">
                                <a:alpha val="43137"/>
                              </a:srgbClr>
                            </a:outerShdw>
                          </a:effectLst>
                          <a:latin typeface="Calibri" panose="020F0502020204030204" pitchFamily="34" charset="0"/>
                        </a:rPr>
                        <a:t> €</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10000"/>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Résultat</a:t>
                      </a:r>
                      <a:r>
                        <a:rPr lang="fr-FR" sz="2500" b="1" baseline="0" dirty="0">
                          <a:effectLst>
                            <a:outerShdw blurRad="38100" dist="38100" dir="2700000" algn="tl">
                              <a:srgbClr val="000000">
                                <a:alpha val="43137"/>
                              </a:srgbClr>
                            </a:outerShdw>
                          </a:effectLst>
                          <a:latin typeface="Calibri" panose="020F0502020204030204" pitchFamily="34" charset="0"/>
                        </a:rPr>
                        <a:t> de l’Exercice </a:t>
                      </a:r>
                      <a:r>
                        <a:rPr lang="fr-FR" sz="2000" baseline="0" dirty="0">
                          <a:latin typeface="Calibri" panose="020F0502020204030204" pitchFamily="34" charset="0"/>
                        </a:rPr>
                        <a:t>(déficit)</a:t>
                      </a:r>
                      <a:endParaRPr lang="fr-FR" sz="2000" b="0" i="1" dirty="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effectLst>
                            <a:outerShdw blurRad="38100" dist="38100" dir="2700000" algn="tl">
                              <a:srgbClr val="000000">
                                <a:alpha val="43137"/>
                              </a:srgbClr>
                            </a:outerShdw>
                          </a:effectLst>
                          <a:latin typeface="Calibri" panose="020F0502020204030204" pitchFamily="34" charset="0"/>
                        </a:rPr>
                        <a:t>-11.180</a:t>
                      </a:r>
                      <a:r>
                        <a:rPr lang="fr-FR" sz="2400" b="1" baseline="0" dirty="0">
                          <a:effectLst>
                            <a:outerShdw blurRad="38100" dist="38100" dir="2700000" algn="tl">
                              <a:srgbClr val="000000">
                                <a:alpha val="43137"/>
                              </a:srgbClr>
                            </a:outerShdw>
                          </a:effectLst>
                          <a:latin typeface="Calibri" panose="020F0502020204030204" pitchFamily="34" charset="0"/>
                        </a:rPr>
                        <a:t> €</a:t>
                      </a:r>
                      <a:endParaRPr lang="fr-FR" sz="2400" b="1" dirty="0">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10001"/>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Provisions</a:t>
                      </a:r>
                      <a:r>
                        <a:rPr lang="fr-FR" sz="2500" b="1" baseline="0" dirty="0">
                          <a:effectLst>
                            <a:outerShdw blurRad="38100" dist="38100" dir="2700000" algn="tl">
                              <a:srgbClr val="000000">
                                <a:alpha val="43137"/>
                              </a:srgbClr>
                            </a:outerShdw>
                          </a:effectLst>
                          <a:latin typeface="Calibri" panose="020F0502020204030204" pitchFamily="34" charset="0"/>
                        </a:rPr>
                        <a:t> pour Charges</a:t>
                      </a:r>
                      <a:endParaRPr lang="fr-FR" sz="2500" b="1" dirty="0">
                        <a:effectLst>
                          <a:outerShdw blurRad="38100" dist="38100" dir="2700000" algn="tl">
                            <a:srgbClr val="000000">
                              <a:alpha val="43137"/>
                            </a:srgbClr>
                          </a:outerShdw>
                        </a:effectLst>
                        <a:latin typeface="Calibri" panose="020F0502020204030204" pitchFamily="34" charset="0"/>
                      </a:endParaRPr>
                    </a:p>
                    <a:p>
                      <a:pPr algn="ctr"/>
                      <a:r>
                        <a:rPr lang="fr-FR" sz="2000" b="0" i="1" dirty="0">
                          <a:latin typeface="Calibri" panose="020F0502020204030204" pitchFamily="34" charset="0"/>
                        </a:rPr>
                        <a:t>dont la Provision pour Engagement</a:t>
                      </a:r>
                      <a:r>
                        <a:rPr lang="fr-FR" sz="2000" b="0" i="1" baseline="0" dirty="0">
                          <a:latin typeface="Calibri" panose="020F0502020204030204" pitchFamily="34" charset="0"/>
                        </a:rPr>
                        <a:t> Retraite</a:t>
                      </a:r>
                    </a:p>
                    <a:p>
                      <a:pPr algn="ctr"/>
                      <a:r>
                        <a:rPr lang="fr-FR" sz="2000" b="0" i="1" baseline="0" dirty="0">
                          <a:latin typeface="Calibri" panose="020F0502020204030204" pitchFamily="34" charset="0"/>
                        </a:rPr>
                        <a:t>dont la Provision pour l’Organisation de l’AG de Pau</a:t>
                      </a:r>
                    </a:p>
                    <a:p>
                      <a:pPr algn="ctr"/>
                      <a:r>
                        <a:rPr lang="fr-FR" sz="2000" b="0" i="1" baseline="0" dirty="0">
                          <a:latin typeface="Calibri" panose="020F0502020204030204" pitchFamily="34" charset="0"/>
                        </a:rPr>
                        <a:t>dont la Provision pour l’Organisation des 80 ans de l’USEP</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272.044 €</a:t>
                      </a:r>
                    </a:p>
                  </a:txBody>
                  <a:tcPr anchor="ctr"/>
                </a:tc>
                <a:extLst>
                  <a:ext uri="{0D108BD9-81ED-4DB2-BD59-A6C34878D82A}">
                    <a16:rowId xmlns:a16="http://schemas.microsoft.com/office/drawing/2014/main" val="100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Fonds Dédiés</a:t>
                      </a:r>
                    </a:p>
                    <a:p>
                      <a:pPr algn="ctr"/>
                      <a:r>
                        <a:rPr lang="fr-FR" sz="2000" b="0" i="1" baseline="0" dirty="0">
                          <a:latin typeface="Calibri" panose="020F0502020204030204" pitchFamily="34" charset="0"/>
                        </a:rPr>
                        <a:t>dont l’engagement sur la Subvention CNDS (Licence </a:t>
                      </a:r>
                      <a:r>
                        <a:rPr lang="fr-FR" sz="2000" b="0" i="1" baseline="0" dirty="0" err="1">
                          <a:latin typeface="Calibri" panose="020F0502020204030204" pitchFamily="34" charset="0"/>
                        </a:rPr>
                        <a:t>Pass</a:t>
                      </a:r>
                      <a:r>
                        <a:rPr lang="fr-FR" sz="2000" b="0" i="1" baseline="0" dirty="0">
                          <a:latin typeface="Calibri" panose="020F0502020204030204" pitchFamily="34" charset="0"/>
                        </a:rPr>
                        <a:t>.)</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50.000 €</a:t>
                      </a:r>
                    </a:p>
                  </a:txBody>
                  <a:tcPr anchor="ctr"/>
                </a:tc>
                <a:extLst>
                  <a:ext uri="{0D108BD9-81ED-4DB2-BD59-A6C34878D82A}">
                    <a16:rowId xmlns:a16="http://schemas.microsoft.com/office/drawing/2014/main" val="2502473256"/>
                  </a:ext>
                </a:extLst>
              </a:tr>
            </a:tbl>
          </a:graphicData>
        </a:graphic>
      </p:graphicFrame>
    </p:spTree>
    <p:extLst>
      <p:ext uri="{BB962C8B-B14F-4D97-AF65-F5344CB8AC3E}">
        <p14:creationId xmlns:p14="http://schemas.microsoft.com/office/powerpoint/2010/main" val="3010532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55604" y="6013450"/>
            <a:ext cx="708024" cy="708024"/>
          </a:xfrm>
        </p:spPr>
      </p:pic>
      <p:sp>
        <p:nvSpPr>
          <p:cNvPr id="3" name="Rectangle 2">
            <a:extLst>
              <a:ext uri="{FF2B5EF4-FFF2-40B4-BE49-F238E27FC236}">
                <a16:creationId xmlns:a16="http://schemas.microsoft.com/office/drawing/2014/main" id="{D6D1E044-1507-4916-A536-4D47C16251F0}"/>
              </a:ext>
            </a:extLst>
          </p:cNvPr>
          <p:cNvSpPr txBox="1">
            <a:spLocks noChangeArrowheads="1"/>
          </p:cNvSpPr>
          <p:nvPr/>
        </p:nvSpPr>
        <p:spPr>
          <a:xfrm>
            <a:off x="900000" y="276021"/>
            <a:ext cx="11254986" cy="11748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Evolution des nos Fonds Propres</a:t>
            </a:r>
            <a:br>
              <a:rPr lang="fr-FR" sz="4000" b="1" dirty="0">
                <a:solidFill>
                  <a:schemeClr val="accent6">
                    <a:lumMod val="75000"/>
                  </a:schemeClr>
                </a:solidFill>
                <a:effectLst>
                  <a:outerShdw blurRad="38100" dist="38100" dir="2700000" algn="tl">
                    <a:srgbClr val="000000">
                      <a:alpha val="43137"/>
                    </a:srgbClr>
                  </a:outerShdw>
                </a:effectLst>
              </a:rPr>
            </a:br>
            <a:r>
              <a:rPr lang="fr-FR" sz="4000" b="1" dirty="0">
                <a:solidFill>
                  <a:schemeClr val="accent6">
                    <a:lumMod val="75000"/>
                  </a:schemeClr>
                </a:solidFill>
                <a:effectLst>
                  <a:outerShdw blurRad="38100" dist="38100" dir="2700000" algn="tl">
                    <a:srgbClr val="000000">
                      <a:alpha val="43137"/>
                    </a:srgbClr>
                  </a:outerShdw>
                </a:effectLst>
              </a:rPr>
              <a:t>et de notre Fond de Roulement</a:t>
            </a:r>
            <a:r>
              <a:rPr lang="fr-FR" sz="4000" b="1" i="1" dirty="0">
                <a:solidFill>
                  <a:schemeClr val="accent6">
                    <a:lumMod val="75000"/>
                  </a:schemeClr>
                </a:solidFill>
                <a:effectLst>
                  <a:outerShdw blurRad="38100" dist="38100" dir="2700000" algn="tl">
                    <a:srgbClr val="000000">
                      <a:alpha val="43137"/>
                    </a:srgbClr>
                  </a:outerShdw>
                </a:effectLst>
              </a:rPr>
              <a:t> </a:t>
            </a:r>
          </a:p>
        </p:txBody>
      </p:sp>
      <p:graphicFrame>
        <p:nvGraphicFramePr>
          <p:cNvPr id="4" name="Graphique 3">
            <a:extLst>
              <a:ext uri="{FF2B5EF4-FFF2-40B4-BE49-F238E27FC236}">
                <a16:creationId xmlns:a16="http://schemas.microsoft.com/office/drawing/2014/main" id="{3FD1F579-2AAA-402F-9272-C14DAE2B0DAC}"/>
              </a:ext>
            </a:extLst>
          </p:cNvPr>
          <p:cNvGraphicFramePr/>
          <p:nvPr>
            <p:extLst>
              <p:ext uri="{D42A27DB-BD31-4B8C-83A1-F6EECF244321}">
                <p14:modId xmlns:p14="http://schemas.microsoft.com/office/powerpoint/2010/main" val="71603910"/>
              </p:ext>
            </p:extLst>
          </p:nvPr>
        </p:nvGraphicFramePr>
        <p:xfrm>
          <a:off x="1404000" y="1716021"/>
          <a:ext cx="10162356" cy="4752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34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2000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accel="20000" fill="hold" grpId="0" nodeType="after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2" dur="1000" fill="hold"/>
                                        <p:tgtEl>
                                          <p:spTgt spid="4">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accel="20000" fill="hold" grpId="0" nodeType="after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17" dur="1000" fill="hold"/>
                                        <p:tgtEl>
                                          <p:spTgt spid="4">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2" accel="20000" fill="hold" grpId="0" nodeType="after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22" dur="1000" fill="hold"/>
                                        <p:tgtEl>
                                          <p:spTgt spid="4">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12" accel="20000" fill="hold" grpId="0" nodeType="afterEffect">
                                  <p:stCondLst>
                                    <p:cond delay="0"/>
                                  </p:stCondLst>
                                  <p:childTnLst>
                                    <p:set>
                                      <p:cBhvr>
                                        <p:cTn id="26"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27" dur="1000" fill="hold"/>
                                        <p:tgtEl>
                                          <p:spTgt spid="4">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12" accel="20000" fill="hold" grpId="0" nodeType="afterEffect">
                                  <p:stCondLst>
                                    <p:cond delay="0"/>
                                  </p:stCondLst>
                                  <p:childTnLst>
                                    <p:set>
                                      <p:cBhvr>
                                        <p:cTn id="31" dur="1" fill="hold">
                                          <p:stCondLst>
                                            <p:cond delay="0"/>
                                          </p:stCondLst>
                                        </p:cTn>
                                        <p:tgtEl>
                                          <p:spTgt spid="4">
                                            <p:graphicEl>
                                              <a:chart seriesIdx="-4" categoryIdx="4" bldStep="category"/>
                                            </p:graphicEl>
                                          </p:spTgt>
                                        </p:tgtEl>
                                        <p:attrNameLst>
                                          <p:attrName>style.visibility</p:attrName>
                                        </p:attrNameLst>
                                      </p:cBhvr>
                                      <p:to>
                                        <p:strVal val="visible"/>
                                      </p:to>
                                    </p:set>
                                    <p:anim calcmode="lin" valueType="num">
                                      <p:cBhvr additive="base">
                                        <p:cTn id="32" dur="1000" fill="hold"/>
                                        <p:tgtEl>
                                          <p:spTgt spid="4">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4">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accel="20000" fill="hold" grpId="0" nodeType="clickEffect">
                                  <p:stCondLst>
                                    <p:cond delay="0"/>
                                  </p:stCondLst>
                                  <p:childTnLst>
                                    <p:set>
                                      <p:cBhvr>
                                        <p:cTn id="37" dur="1" fill="hold">
                                          <p:stCondLst>
                                            <p:cond delay="0"/>
                                          </p:stCondLst>
                                        </p:cTn>
                                        <p:tgtEl>
                                          <p:spTgt spid="4">
                                            <p:graphicEl>
                                              <a:chart seriesIdx="-4" categoryIdx="5" bldStep="category"/>
                                            </p:graphicEl>
                                          </p:spTgt>
                                        </p:tgtEl>
                                        <p:attrNameLst>
                                          <p:attrName>style.visibility</p:attrName>
                                        </p:attrNameLst>
                                      </p:cBhvr>
                                      <p:to>
                                        <p:strVal val="visible"/>
                                      </p:to>
                                    </p:set>
                                    <p:anim calcmode="lin" valueType="num">
                                      <p:cBhvr additive="base">
                                        <p:cTn id="38" dur="1000" fill="hold"/>
                                        <p:tgtEl>
                                          <p:spTgt spid="4">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4">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ADB32C2D-1CAD-4DD9-B331-C7E26A7B8776}"/>
              </a:ext>
            </a:extLst>
          </p:cNvPr>
          <p:cNvSpPr txBox="1">
            <a:spLocks noChangeArrowheads="1"/>
          </p:cNvSpPr>
          <p:nvPr/>
        </p:nvSpPr>
        <p:spPr>
          <a:xfrm>
            <a:off x="900000" y="578498"/>
            <a:ext cx="11292000" cy="712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Dettes &amp; Comptes de Régularisation</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A1CCA566-5179-4969-93C6-092B0EF753BE}"/>
              </a:ext>
            </a:extLst>
          </p:cNvPr>
          <p:cNvGraphicFramePr>
            <a:graphicFrameLocks noGrp="1"/>
          </p:cNvGraphicFramePr>
          <p:nvPr>
            <p:extLst>
              <p:ext uri="{D42A27DB-BD31-4B8C-83A1-F6EECF244321}">
                <p14:modId xmlns:p14="http://schemas.microsoft.com/office/powerpoint/2010/main" val="3940416953"/>
              </p:ext>
            </p:extLst>
          </p:nvPr>
        </p:nvGraphicFramePr>
        <p:xfrm>
          <a:off x="2150175" y="1926317"/>
          <a:ext cx="8791650" cy="944880"/>
        </p:xfrm>
        <a:graphic>
          <a:graphicData uri="http://schemas.openxmlformats.org/drawingml/2006/table">
            <a:tbl>
              <a:tblPr>
                <a:tableStyleId>{08FB837D-C827-4EFA-A057-4D05807E0F7C}</a:tableStyleId>
              </a:tblPr>
              <a:tblGrid>
                <a:gridCol w="6219400">
                  <a:extLst>
                    <a:ext uri="{9D8B030D-6E8A-4147-A177-3AD203B41FA5}">
                      <a16:colId xmlns:a16="http://schemas.microsoft.com/office/drawing/2014/main" val="20000"/>
                    </a:ext>
                  </a:extLst>
                </a:gridCol>
                <a:gridCol w="2572250">
                  <a:extLst>
                    <a:ext uri="{9D8B030D-6E8A-4147-A177-3AD203B41FA5}">
                      <a16:colId xmlns:a16="http://schemas.microsoft.com/office/drawing/2014/main" val="20001"/>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Dettes « Fournisseurs »</a:t>
                      </a:r>
                      <a:endParaRPr lang="fr-FR" sz="2500" b="1" baseline="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155.521</a:t>
                      </a:r>
                      <a:r>
                        <a:rPr lang="fr-FR" sz="2500" b="1" baseline="0" dirty="0">
                          <a:effectLst>
                            <a:outerShdw blurRad="38100" dist="38100" dir="2700000" algn="tl">
                              <a:srgbClr val="000000">
                                <a:alpha val="43137"/>
                              </a:srgbClr>
                            </a:outerShdw>
                          </a:effectLst>
                          <a:latin typeface="Calibri" panose="020F0502020204030204" pitchFamily="34" charset="0"/>
                        </a:rPr>
                        <a:t> €</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10000"/>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Produits</a:t>
                      </a:r>
                      <a:r>
                        <a:rPr lang="fr-FR" sz="2500" b="1" baseline="0" dirty="0">
                          <a:effectLst>
                            <a:outerShdw blurRad="38100" dist="38100" dir="2700000" algn="tl">
                              <a:srgbClr val="000000">
                                <a:alpha val="43137"/>
                              </a:srgbClr>
                            </a:outerShdw>
                          </a:effectLst>
                          <a:latin typeface="Calibri" panose="020F0502020204030204" pitchFamily="34" charset="0"/>
                        </a:rPr>
                        <a:t> Constatés d’Avance</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5.250 €</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8425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ADB32C2D-1CAD-4DD9-B331-C7E26A7B8776}"/>
              </a:ext>
            </a:extLst>
          </p:cNvPr>
          <p:cNvSpPr txBox="1">
            <a:spLocks noChangeArrowheads="1"/>
          </p:cNvSpPr>
          <p:nvPr/>
        </p:nvSpPr>
        <p:spPr>
          <a:xfrm>
            <a:off x="900000" y="578498"/>
            <a:ext cx="11292000" cy="712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Affectation du Résultat</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A1CCA566-5179-4969-93C6-092B0EF753BE}"/>
              </a:ext>
            </a:extLst>
          </p:cNvPr>
          <p:cNvGraphicFramePr>
            <a:graphicFrameLocks noGrp="1"/>
          </p:cNvGraphicFramePr>
          <p:nvPr>
            <p:extLst>
              <p:ext uri="{D42A27DB-BD31-4B8C-83A1-F6EECF244321}">
                <p14:modId xmlns:p14="http://schemas.microsoft.com/office/powerpoint/2010/main" val="4162568292"/>
              </p:ext>
            </p:extLst>
          </p:nvPr>
        </p:nvGraphicFramePr>
        <p:xfrm>
          <a:off x="2150175" y="1926317"/>
          <a:ext cx="8791650" cy="1417320"/>
        </p:xfrm>
        <a:graphic>
          <a:graphicData uri="http://schemas.openxmlformats.org/drawingml/2006/table">
            <a:tbl>
              <a:tblPr>
                <a:tableStyleId>{08FB837D-C827-4EFA-A057-4D05807E0F7C}</a:tableStyleId>
              </a:tblPr>
              <a:tblGrid>
                <a:gridCol w="6219400">
                  <a:extLst>
                    <a:ext uri="{9D8B030D-6E8A-4147-A177-3AD203B41FA5}">
                      <a16:colId xmlns:a16="http://schemas.microsoft.com/office/drawing/2014/main" val="20000"/>
                    </a:ext>
                  </a:extLst>
                </a:gridCol>
                <a:gridCol w="2572250">
                  <a:extLst>
                    <a:ext uri="{9D8B030D-6E8A-4147-A177-3AD203B41FA5}">
                      <a16:colId xmlns:a16="http://schemas.microsoft.com/office/drawing/2014/main" val="20001"/>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Résultat</a:t>
                      </a:r>
                      <a:r>
                        <a:rPr lang="fr-FR" sz="2500" b="1" baseline="0" dirty="0">
                          <a:effectLst>
                            <a:outerShdw blurRad="38100" dist="38100" dir="2700000" algn="tl">
                              <a:srgbClr val="000000">
                                <a:alpha val="43137"/>
                              </a:srgbClr>
                            </a:outerShdw>
                          </a:effectLst>
                          <a:latin typeface="Calibri" panose="020F0502020204030204" pitchFamily="34" charset="0"/>
                        </a:rPr>
                        <a:t> de l’Exercice </a:t>
                      </a:r>
                      <a:r>
                        <a:rPr lang="fr-FR" sz="2000" baseline="0" dirty="0">
                          <a:latin typeface="Calibri" panose="020F0502020204030204" pitchFamily="34" charset="0"/>
                        </a:rPr>
                        <a:t>(déficit)</a:t>
                      </a:r>
                      <a:endParaRPr lang="fr-FR" sz="2000" b="0" i="1" dirty="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effectLst>
                            <a:outerShdw blurRad="38100" dist="38100" dir="2700000" algn="tl">
                              <a:srgbClr val="000000">
                                <a:alpha val="43137"/>
                              </a:srgbClr>
                            </a:outerShdw>
                          </a:effectLst>
                          <a:latin typeface="Calibri" panose="020F0502020204030204" pitchFamily="34" charset="0"/>
                        </a:rPr>
                        <a:t>-11.180</a:t>
                      </a:r>
                      <a:r>
                        <a:rPr lang="fr-FR" sz="2400" b="1" baseline="0" dirty="0">
                          <a:effectLst>
                            <a:outerShdw blurRad="38100" dist="38100" dir="2700000" algn="tl">
                              <a:srgbClr val="000000">
                                <a:alpha val="43137"/>
                              </a:srgbClr>
                            </a:outerShdw>
                          </a:effectLst>
                          <a:latin typeface="Calibri" panose="020F0502020204030204" pitchFamily="34" charset="0"/>
                        </a:rPr>
                        <a:t> €</a:t>
                      </a:r>
                      <a:endParaRPr lang="fr-FR" sz="2400" b="1" dirty="0">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10000"/>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Fonds Associatifs de l’USEP Nationale </a:t>
                      </a:r>
                      <a:r>
                        <a:rPr lang="fr-FR" sz="1800" b="0" dirty="0">
                          <a:effectLst>
                            <a:outerShdw blurRad="38100" dist="38100" dir="2700000" algn="tl">
                              <a:srgbClr val="000000">
                                <a:alpha val="43137"/>
                              </a:srgbClr>
                            </a:outerShdw>
                          </a:effectLst>
                          <a:latin typeface="Calibri" panose="020F0502020204030204" pitchFamily="34" charset="0"/>
                        </a:rPr>
                        <a:t>(avant)</a:t>
                      </a:r>
                      <a:endParaRPr lang="fr-FR" sz="1800" b="0" i="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633.026</a:t>
                      </a:r>
                      <a:r>
                        <a:rPr lang="fr-FR" sz="2500" b="1" baseline="0" dirty="0">
                          <a:effectLst>
                            <a:outerShdw blurRad="38100" dist="38100" dir="2700000" algn="tl">
                              <a:srgbClr val="000000">
                                <a:alpha val="43137"/>
                              </a:srgbClr>
                            </a:outerShdw>
                          </a:effectLst>
                          <a:latin typeface="Calibri" panose="020F0502020204030204" pitchFamily="34" charset="0"/>
                        </a:rPr>
                        <a:t> €</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10001"/>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Fonds Associatifs de l’USEP Nationale </a:t>
                      </a:r>
                      <a:r>
                        <a:rPr lang="fr-FR" sz="1800" b="0" dirty="0">
                          <a:effectLst>
                            <a:outerShdw blurRad="38100" dist="38100" dir="2700000" algn="tl">
                              <a:srgbClr val="000000">
                                <a:alpha val="43137"/>
                              </a:srgbClr>
                            </a:outerShdw>
                          </a:effectLst>
                          <a:latin typeface="Calibri" panose="020F0502020204030204" pitchFamily="34" charset="0"/>
                        </a:rPr>
                        <a:t>(après)</a:t>
                      </a:r>
                      <a:endParaRPr lang="fr-FR" sz="1800" b="0" i="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621.847 €</a:t>
                      </a:r>
                    </a:p>
                  </a:txBody>
                  <a:tcPr anchor="ctr"/>
                </a:tc>
                <a:extLst>
                  <a:ext uri="{0D108BD9-81ED-4DB2-BD59-A6C34878D82A}">
                    <a16:rowId xmlns:a16="http://schemas.microsoft.com/office/drawing/2014/main" val="1791800266"/>
                  </a:ext>
                </a:extLst>
              </a:tr>
            </a:tbl>
          </a:graphicData>
        </a:graphic>
      </p:graphicFrame>
    </p:spTree>
    <p:extLst>
      <p:ext uri="{BB962C8B-B14F-4D97-AF65-F5344CB8AC3E}">
        <p14:creationId xmlns:p14="http://schemas.microsoft.com/office/powerpoint/2010/main" val="70001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11" name="Rectangle 2">
            <a:extLst>
              <a:ext uri="{FF2B5EF4-FFF2-40B4-BE49-F238E27FC236}">
                <a16:creationId xmlns:a16="http://schemas.microsoft.com/office/drawing/2014/main" id="{22AF0E83-BA57-494E-8855-B0AE0BBCA3E8}"/>
              </a:ext>
            </a:extLst>
          </p:cNvPr>
          <p:cNvSpPr txBox="1">
            <a:spLocks noChangeArrowheads="1"/>
          </p:cNvSpPr>
          <p:nvPr/>
        </p:nvSpPr>
        <p:spPr>
          <a:xfrm>
            <a:off x="886408" y="211515"/>
            <a:ext cx="10555315" cy="10289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500" b="1" dirty="0">
                <a:solidFill>
                  <a:srgbClr val="2DA7DA"/>
                </a:solidFill>
                <a:effectLst>
                  <a:outerShdw blurRad="38100" dist="38100" dir="2700000" algn="tl">
                    <a:srgbClr val="000000">
                      <a:alpha val="43137"/>
                    </a:srgbClr>
                  </a:outerShdw>
                </a:effectLst>
              </a:rPr>
              <a:t>Des Finances reflet d’une Politique</a:t>
            </a:r>
            <a:endParaRPr lang="fr-FR" sz="4500" b="1" i="1" dirty="0">
              <a:solidFill>
                <a:srgbClr val="2DA7DA"/>
              </a:solidFill>
              <a:effectLst>
                <a:outerShdw blurRad="38100" dist="38100" dir="2700000" algn="tl">
                  <a:srgbClr val="000000">
                    <a:alpha val="43137"/>
                  </a:srgbClr>
                </a:outerShdw>
              </a:effectLst>
            </a:endParaRPr>
          </a:p>
        </p:txBody>
      </p:sp>
      <p:sp>
        <p:nvSpPr>
          <p:cNvPr id="12" name="Rectangle à coins arrondis 1">
            <a:extLst>
              <a:ext uri="{FF2B5EF4-FFF2-40B4-BE49-F238E27FC236}">
                <a16:creationId xmlns:a16="http://schemas.microsoft.com/office/drawing/2014/main" id="{236CFBB3-8C2E-4D1F-9877-5842589E4692}"/>
              </a:ext>
            </a:extLst>
          </p:cNvPr>
          <p:cNvSpPr/>
          <p:nvPr/>
        </p:nvSpPr>
        <p:spPr>
          <a:xfrm>
            <a:off x="1245693" y="1611881"/>
            <a:ext cx="3214340" cy="1392574"/>
          </a:xfrm>
          <a:prstGeom prst="roundRect">
            <a:avLst/>
          </a:prstGeom>
          <a:solidFill>
            <a:srgbClr val="9FC76E"/>
          </a:solidFill>
          <a:ln>
            <a:solidFill>
              <a:schemeClr val="tx1"/>
            </a:solidFill>
          </a:ln>
          <a:effectLst>
            <a:glow rad="228600">
              <a:schemeClr val="bg1">
                <a:lumMod val="8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200" b="1" dirty="0">
                <a:effectLst>
                  <a:outerShdw blurRad="38100" dist="38100" dir="2700000" algn="tl">
                    <a:srgbClr val="000000">
                      <a:alpha val="43137"/>
                    </a:srgbClr>
                  </a:outerShdw>
                </a:effectLst>
                <a:latin typeface="Calibri Light" panose="020F0302020204030204" pitchFamily="34" charset="0"/>
              </a:rPr>
              <a:t>Accompagner le développement des Comités</a:t>
            </a:r>
          </a:p>
        </p:txBody>
      </p:sp>
      <p:sp>
        <p:nvSpPr>
          <p:cNvPr id="13" name="Rectangle à coins arrondis 1">
            <a:extLst>
              <a:ext uri="{FF2B5EF4-FFF2-40B4-BE49-F238E27FC236}">
                <a16:creationId xmlns:a16="http://schemas.microsoft.com/office/drawing/2014/main" id="{A7C6EAA2-A412-41C0-9495-0BB9987ABDCD}"/>
              </a:ext>
            </a:extLst>
          </p:cNvPr>
          <p:cNvSpPr/>
          <p:nvPr/>
        </p:nvSpPr>
        <p:spPr>
          <a:xfrm>
            <a:off x="4912622" y="1611880"/>
            <a:ext cx="3214340" cy="1392574"/>
          </a:xfrm>
          <a:prstGeom prst="roundRect">
            <a:avLst/>
          </a:prstGeom>
          <a:solidFill>
            <a:srgbClr val="2DA7DA"/>
          </a:solidFill>
          <a:ln>
            <a:solidFill>
              <a:schemeClr val="tx1"/>
            </a:solidFill>
          </a:ln>
          <a:effectLst>
            <a:glow rad="228600">
              <a:schemeClr val="bg1">
                <a:lumMod val="8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200" b="1" dirty="0">
                <a:effectLst>
                  <a:outerShdw blurRad="38100" dist="38100" dir="2700000" algn="tl">
                    <a:srgbClr val="000000">
                      <a:alpha val="43137"/>
                    </a:srgbClr>
                  </a:outerShdw>
                </a:effectLst>
                <a:latin typeface="Calibri Light" panose="020F0302020204030204" pitchFamily="34" charset="0"/>
              </a:rPr>
              <a:t>Assurer le rayonnement de notre fédération </a:t>
            </a:r>
            <a:r>
              <a:rPr lang="fr-FR" sz="1500" b="1" dirty="0">
                <a:latin typeface="Calibri Light" panose="020F0302020204030204" pitchFamily="34" charset="0"/>
              </a:rPr>
              <a:t>(opérations et événements nationaux, productions pédagogiques)</a:t>
            </a:r>
          </a:p>
        </p:txBody>
      </p:sp>
      <p:sp>
        <p:nvSpPr>
          <p:cNvPr id="14" name="Rectangle à coins arrondis 1">
            <a:extLst>
              <a:ext uri="{FF2B5EF4-FFF2-40B4-BE49-F238E27FC236}">
                <a16:creationId xmlns:a16="http://schemas.microsoft.com/office/drawing/2014/main" id="{7BD13BCF-4962-4B65-BC1B-F93A9464A48C}"/>
              </a:ext>
            </a:extLst>
          </p:cNvPr>
          <p:cNvSpPr/>
          <p:nvPr/>
        </p:nvSpPr>
        <p:spPr>
          <a:xfrm>
            <a:off x="8579551" y="1611880"/>
            <a:ext cx="3214340" cy="1392574"/>
          </a:xfrm>
          <a:prstGeom prst="roundRect">
            <a:avLst/>
          </a:prstGeom>
          <a:solidFill>
            <a:srgbClr val="EB9330"/>
          </a:solidFill>
          <a:ln>
            <a:solidFill>
              <a:schemeClr val="tx1"/>
            </a:solidFill>
          </a:ln>
          <a:effectLst>
            <a:glow rad="228600">
              <a:schemeClr val="bg1">
                <a:lumMod val="8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200" b="1" dirty="0">
                <a:effectLst>
                  <a:outerShdw blurRad="38100" dist="38100" dir="2700000" algn="tl">
                    <a:srgbClr val="000000">
                      <a:alpha val="43137"/>
                    </a:srgbClr>
                  </a:outerShdw>
                </a:effectLst>
                <a:latin typeface="Calibri Light" panose="020F0302020204030204" pitchFamily="34" charset="0"/>
              </a:rPr>
              <a:t>Garantir la formation et s’adapter aux évolutions nécessaires</a:t>
            </a:r>
            <a:endParaRPr lang="fr-FR" b="1" dirty="0">
              <a:effectLst>
                <a:outerShdw blurRad="38100" dist="38100" dir="2700000" algn="tl">
                  <a:srgbClr val="000000">
                    <a:alpha val="43137"/>
                  </a:srgbClr>
                </a:outerShdw>
              </a:effectLst>
              <a:latin typeface="Calibri Light" panose="020F0302020204030204" pitchFamily="34" charset="0"/>
            </a:endParaRPr>
          </a:p>
        </p:txBody>
      </p:sp>
      <p:sp>
        <p:nvSpPr>
          <p:cNvPr id="15" name="Rectangle à coins arrondis 1">
            <a:extLst>
              <a:ext uri="{FF2B5EF4-FFF2-40B4-BE49-F238E27FC236}">
                <a16:creationId xmlns:a16="http://schemas.microsoft.com/office/drawing/2014/main" id="{E2C3518C-667F-4911-80B9-25A4844D209C}"/>
              </a:ext>
            </a:extLst>
          </p:cNvPr>
          <p:cNvSpPr/>
          <p:nvPr/>
        </p:nvSpPr>
        <p:spPr>
          <a:xfrm>
            <a:off x="2663953" y="3364212"/>
            <a:ext cx="3214340" cy="1392575"/>
          </a:xfrm>
          <a:prstGeom prst="roundRect">
            <a:avLst/>
          </a:prstGeom>
          <a:solidFill>
            <a:srgbClr val="D04742"/>
          </a:solidFill>
          <a:ln>
            <a:solidFill>
              <a:schemeClr val="tx1"/>
            </a:solidFill>
          </a:ln>
          <a:effectLst>
            <a:glow rad="228600">
              <a:schemeClr val="bg1">
                <a:lumMod val="8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200" b="1" dirty="0">
                <a:effectLst>
                  <a:outerShdw blurRad="38100" dist="38100" dir="2700000" algn="tl">
                    <a:srgbClr val="000000">
                      <a:alpha val="43137"/>
                    </a:srgbClr>
                  </a:outerShdw>
                </a:effectLst>
                <a:latin typeface="Calibri Light" panose="020F0302020204030204" pitchFamily="34" charset="0"/>
              </a:rPr>
              <a:t>Mettre en place des passerelles entre l’école et le monde sportif</a:t>
            </a:r>
          </a:p>
        </p:txBody>
      </p:sp>
      <p:sp>
        <p:nvSpPr>
          <p:cNvPr id="16" name="Rectangle à coins arrondis 1">
            <a:extLst>
              <a:ext uri="{FF2B5EF4-FFF2-40B4-BE49-F238E27FC236}">
                <a16:creationId xmlns:a16="http://schemas.microsoft.com/office/drawing/2014/main" id="{D7D10727-A2B2-43AA-813E-F07A196F1CF2}"/>
              </a:ext>
            </a:extLst>
          </p:cNvPr>
          <p:cNvSpPr/>
          <p:nvPr/>
        </p:nvSpPr>
        <p:spPr>
          <a:xfrm>
            <a:off x="6330882" y="3399925"/>
            <a:ext cx="3214340" cy="1392575"/>
          </a:xfrm>
          <a:prstGeom prst="roundRect">
            <a:avLst/>
          </a:prstGeom>
          <a:solidFill>
            <a:srgbClr val="9FC76E"/>
          </a:solidFill>
          <a:ln>
            <a:solidFill>
              <a:schemeClr val="tx1"/>
            </a:solidFill>
          </a:ln>
          <a:effectLst>
            <a:glow rad="228600">
              <a:schemeClr val="bg1">
                <a:lumMod val="8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200" b="1" dirty="0">
                <a:effectLst>
                  <a:outerShdw blurRad="38100" dist="38100" dir="2700000" algn="tl">
                    <a:srgbClr val="000000">
                      <a:alpha val="43137"/>
                    </a:srgbClr>
                  </a:outerShdw>
                </a:effectLst>
                <a:latin typeface="Calibri Light" panose="020F0302020204030204" pitchFamily="34" charset="0"/>
              </a:rPr>
              <a:t>Assurer la rémunération de la Présidente</a:t>
            </a:r>
          </a:p>
        </p:txBody>
      </p:sp>
      <p:sp>
        <p:nvSpPr>
          <p:cNvPr id="17" name="Rectangle à coins arrondis 1">
            <a:extLst>
              <a:ext uri="{FF2B5EF4-FFF2-40B4-BE49-F238E27FC236}">
                <a16:creationId xmlns:a16="http://schemas.microsoft.com/office/drawing/2014/main" id="{64188F56-8A99-49F3-9D18-BEC2AB9DAAC5}"/>
              </a:ext>
            </a:extLst>
          </p:cNvPr>
          <p:cNvSpPr/>
          <p:nvPr/>
        </p:nvSpPr>
        <p:spPr>
          <a:xfrm>
            <a:off x="4912622" y="5187972"/>
            <a:ext cx="3214340" cy="1392575"/>
          </a:xfrm>
          <a:prstGeom prst="roundRect">
            <a:avLst/>
          </a:prstGeom>
          <a:solidFill>
            <a:srgbClr val="2DA7DA"/>
          </a:solidFill>
          <a:ln>
            <a:solidFill>
              <a:schemeClr val="tx1"/>
            </a:solidFill>
          </a:ln>
          <a:effectLst>
            <a:glow rad="228600">
              <a:schemeClr val="bg1">
                <a:lumMod val="8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200" b="1" dirty="0">
                <a:effectLst>
                  <a:outerShdw blurRad="38100" dist="38100" dir="2700000" algn="tl">
                    <a:srgbClr val="000000">
                      <a:alpha val="43137"/>
                    </a:srgbClr>
                  </a:outerShdw>
                </a:effectLst>
                <a:latin typeface="Calibri Light" panose="020F0302020204030204" pitchFamily="34" charset="0"/>
              </a:rPr>
              <a:t>Consolider nos sources de financement</a:t>
            </a:r>
          </a:p>
        </p:txBody>
      </p:sp>
    </p:spTree>
    <p:extLst>
      <p:ext uri="{BB962C8B-B14F-4D97-AF65-F5344CB8AC3E}">
        <p14:creationId xmlns:p14="http://schemas.microsoft.com/office/powerpoint/2010/main" val="11706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re 8"/>
          <p:cNvSpPr>
            <a:spLocks noGrp="1"/>
          </p:cNvSpPr>
          <p:nvPr>
            <p:ph type="ctrTitle"/>
          </p:nvPr>
        </p:nvSpPr>
        <p:spPr>
          <a:xfrm>
            <a:off x="5756988" y="2434359"/>
            <a:ext cx="6303150" cy="1166997"/>
          </a:xfrm>
        </p:spPr>
        <p:txBody>
          <a:bodyPr anchor="t">
            <a:noAutofit/>
          </a:bodyPr>
          <a:lstStyle/>
          <a:p>
            <a:r>
              <a:rPr lang="fr-FR" sz="3800" dirty="0">
                <a:solidFill>
                  <a:srgbClr val="EB9330"/>
                </a:solidFill>
                <a:effectLst>
                  <a:outerShdw blurRad="38100" dist="38100" dir="2700000" algn="tl">
                    <a:srgbClr val="000000">
                      <a:alpha val="43137"/>
                    </a:srgbClr>
                  </a:outerShdw>
                </a:effectLst>
              </a:rPr>
              <a:t>RAPPORTS DU COMMISSAIRE AUX COMPTES</a:t>
            </a:r>
          </a:p>
        </p:txBody>
      </p:sp>
      <p:sp>
        <p:nvSpPr>
          <p:cNvPr id="10" name="Sous-titre 9"/>
          <p:cNvSpPr>
            <a:spLocks noGrp="1"/>
          </p:cNvSpPr>
          <p:nvPr>
            <p:ph type="subTitle" idx="1"/>
          </p:nvPr>
        </p:nvSpPr>
        <p:spPr>
          <a:xfrm>
            <a:off x="6138734" y="3700675"/>
            <a:ext cx="5478084" cy="722036"/>
          </a:xfrm>
        </p:spPr>
        <p:txBody>
          <a:bodyPr anchor="t">
            <a:normAutofit/>
          </a:bodyPr>
          <a:lstStyle/>
          <a:p>
            <a:r>
              <a:rPr lang="fr-FR" sz="1800" dirty="0">
                <a:solidFill>
                  <a:schemeClr val="bg1">
                    <a:lumMod val="50000"/>
                  </a:schemeClr>
                </a:solidFill>
                <a:latin typeface="Bauhaus" pitchFamily="2" charset="0"/>
              </a:rPr>
              <a:t>présentés par </a:t>
            </a:r>
            <a:r>
              <a:rPr lang="fr-FR" sz="2500" b="1" dirty="0">
                <a:solidFill>
                  <a:schemeClr val="bg1">
                    <a:lumMod val="50000"/>
                  </a:schemeClr>
                </a:solidFill>
                <a:effectLst>
                  <a:outerShdw blurRad="38100" dist="38100" dir="2700000" algn="tl">
                    <a:srgbClr val="000000">
                      <a:alpha val="43137"/>
                    </a:srgbClr>
                  </a:outerShdw>
                </a:effectLst>
                <a:latin typeface="Bauhaus" pitchFamily="2" charset="0"/>
              </a:rPr>
              <a:t>Christophe RAMBEAU</a:t>
            </a:r>
            <a:br>
              <a:rPr lang="fr-FR" sz="2500" b="1" dirty="0">
                <a:solidFill>
                  <a:schemeClr val="bg1">
                    <a:lumMod val="50000"/>
                  </a:schemeClr>
                </a:solidFill>
                <a:latin typeface="Bauhaus" pitchFamily="2" charset="0"/>
              </a:rPr>
            </a:br>
            <a:r>
              <a:rPr lang="fr-FR" sz="1800" dirty="0">
                <a:solidFill>
                  <a:schemeClr val="bg1">
                    <a:lumMod val="50000"/>
                  </a:schemeClr>
                </a:solidFill>
                <a:latin typeface="Bauhaus" pitchFamily="2" charset="0"/>
              </a:rPr>
              <a:t>Commissaire aux Comptes,</a:t>
            </a:r>
          </a:p>
        </p:txBody>
      </p:sp>
      <p:sp>
        <p:nvSpPr>
          <p:cNvPr id="10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Image 11">
            <a:extLst>
              <a:ext uri="{FF2B5EF4-FFF2-40B4-BE49-F238E27FC236}">
                <a16:creationId xmlns:a16="http://schemas.microsoft.com/office/drawing/2014/main" id="{A5EFB35D-13A3-824D-88B7-DFD5450E337E}"/>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r="13102"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18" name="Image 17">
            <a:extLst>
              <a:ext uri="{FF2B5EF4-FFF2-40B4-BE49-F238E27FC236}">
                <a16:creationId xmlns:a16="http://schemas.microsoft.com/office/drawing/2014/main" id="{54951804-E209-C24C-8021-B2BC0A7553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0123" y="204433"/>
            <a:ext cx="1620015" cy="1620015"/>
          </a:xfrm>
          <a:prstGeom prst="rect">
            <a:avLst/>
          </a:prstGeom>
        </p:spPr>
      </p:pic>
      <p:pic>
        <p:nvPicPr>
          <p:cNvPr id="23" name="Image 22" descr="Une image contenant capture d’écran&#10;&#10;Description générée automatiquement">
            <a:extLst>
              <a:ext uri="{FF2B5EF4-FFF2-40B4-BE49-F238E27FC236}">
                <a16:creationId xmlns:a16="http://schemas.microsoft.com/office/drawing/2014/main" id="{C9E2B1AE-EA3F-3848-9127-0AC77BAB03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5372" y="5794585"/>
            <a:ext cx="1714766" cy="912604"/>
          </a:xfrm>
          <a:prstGeom prst="rect">
            <a:avLst/>
          </a:prstGeom>
        </p:spPr>
      </p:pic>
      <p:pic>
        <p:nvPicPr>
          <p:cNvPr id="31" name="Image 30">
            <a:extLst>
              <a:ext uri="{FF2B5EF4-FFF2-40B4-BE49-F238E27FC236}">
                <a16:creationId xmlns:a16="http://schemas.microsoft.com/office/drawing/2014/main" id="{09DEB55E-7F72-4C4C-B78D-05B766E8A9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0554" y="-99383"/>
            <a:ext cx="6101420" cy="779719"/>
          </a:xfrm>
          <a:prstGeom prst="rect">
            <a:avLst/>
          </a:prstGeom>
        </p:spPr>
      </p:pic>
      <p:pic>
        <p:nvPicPr>
          <p:cNvPr id="2" name="Image 1">
            <a:extLst>
              <a:ext uri="{FF2B5EF4-FFF2-40B4-BE49-F238E27FC236}">
                <a16:creationId xmlns:a16="http://schemas.microsoft.com/office/drawing/2014/main" id="{BD0B9467-7C93-467B-BA6F-0AC1EEF4FD8D}"/>
              </a:ext>
            </a:extLst>
          </p:cNvPr>
          <p:cNvPicPr>
            <a:picLocks noChangeAspect="1"/>
          </p:cNvPicPr>
          <p:nvPr/>
        </p:nvPicPr>
        <p:blipFill>
          <a:blip r:embed="rId8"/>
          <a:stretch>
            <a:fillRect/>
          </a:stretch>
        </p:blipFill>
        <p:spPr>
          <a:xfrm>
            <a:off x="7972746" y="4522030"/>
            <a:ext cx="1871634" cy="725487"/>
          </a:xfrm>
          <a:prstGeom prst="rect">
            <a:avLst/>
          </a:prstGeom>
        </p:spPr>
      </p:pic>
    </p:spTree>
    <p:extLst>
      <p:ext uri="{BB962C8B-B14F-4D97-AF65-F5344CB8AC3E}">
        <p14:creationId xmlns:p14="http://schemas.microsoft.com/office/powerpoint/2010/main" val="2080089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DBAB28DF-AD41-4F92-AA7D-EA0707631D39}"/>
              </a:ext>
            </a:extLst>
          </p:cNvPr>
          <p:cNvSpPr txBox="1">
            <a:spLocks noChangeArrowheads="1"/>
          </p:cNvSpPr>
          <p:nvPr/>
        </p:nvSpPr>
        <p:spPr>
          <a:xfrm>
            <a:off x="900000" y="359999"/>
            <a:ext cx="11254986" cy="1968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Rapport</a:t>
            </a:r>
          </a:p>
          <a:p>
            <a:r>
              <a:rPr lang="fr-FR" sz="4000" b="1" dirty="0">
                <a:solidFill>
                  <a:schemeClr val="accent6">
                    <a:lumMod val="75000"/>
                  </a:schemeClr>
                </a:solidFill>
                <a:effectLst>
                  <a:outerShdw blurRad="38100" dist="38100" dir="2700000" algn="tl">
                    <a:srgbClr val="000000">
                      <a:alpha val="43137"/>
                    </a:srgbClr>
                  </a:outerShdw>
                </a:effectLst>
              </a:rPr>
              <a:t>du Commissaire aux Comptes</a:t>
            </a:r>
          </a:p>
          <a:p>
            <a:r>
              <a:rPr lang="fr-FR" sz="4000" b="1" dirty="0">
                <a:solidFill>
                  <a:schemeClr val="accent6">
                    <a:lumMod val="75000"/>
                  </a:schemeClr>
                </a:solidFill>
                <a:effectLst>
                  <a:outerShdw blurRad="38100" dist="38100" dir="2700000" algn="tl">
                    <a:srgbClr val="000000">
                      <a:alpha val="43137"/>
                    </a:srgbClr>
                  </a:outerShdw>
                </a:effectLst>
              </a:rPr>
              <a:t>sur les Comptes Annuels 2018</a:t>
            </a:r>
            <a:r>
              <a:rPr lang="fr-FR" sz="4000" b="1" i="1" dirty="0">
                <a:solidFill>
                  <a:schemeClr val="accent6">
                    <a:lumMod val="75000"/>
                  </a:schemeClr>
                </a:solidFill>
                <a:effectLst>
                  <a:outerShdw blurRad="38100" dist="38100" dir="2700000" algn="tl">
                    <a:srgbClr val="000000">
                      <a:alpha val="43137"/>
                    </a:srgbClr>
                  </a:outerShdw>
                </a:effectLst>
              </a:rPr>
              <a:t> </a:t>
            </a:r>
          </a:p>
        </p:txBody>
      </p:sp>
      <p:sp>
        <p:nvSpPr>
          <p:cNvPr id="4" name="Rectangle 3">
            <a:extLst>
              <a:ext uri="{FF2B5EF4-FFF2-40B4-BE49-F238E27FC236}">
                <a16:creationId xmlns:a16="http://schemas.microsoft.com/office/drawing/2014/main" id="{8AEB2F68-7634-4306-8D76-15525ED6A590}"/>
              </a:ext>
            </a:extLst>
          </p:cNvPr>
          <p:cNvSpPr/>
          <p:nvPr/>
        </p:nvSpPr>
        <p:spPr>
          <a:xfrm>
            <a:off x="3918857" y="2799358"/>
            <a:ext cx="7601020" cy="3431709"/>
          </a:xfrm>
          <a:prstGeom prst="rect">
            <a:avLst/>
          </a:prstGeom>
        </p:spPr>
        <p:txBody>
          <a:bodyPr wrap="square">
            <a:spAutoFit/>
          </a:bodyPr>
          <a:lstStyle/>
          <a:p>
            <a:pPr algn="just"/>
            <a:r>
              <a:rPr lang="fr-FR" sz="2300" dirty="0">
                <a:latin typeface="Calibri" panose="020F0502020204030204" pitchFamily="34" charset="0"/>
                <a:cs typeface="Calibri" panose="020F0502020204030204" pitchFamily="34" charset="0"/>
              </a:rPr>
              <a:t>En exécution de la mission qui m’a été confiée par votre assemblée générale</a:t>
            </a:r>
            <a:r>
              <a:rPr lang="fr-FR" sz="2300" i="1" dirty="0">
                <a:latin typeface="Calibri" panose="020F0502020204030204" pitchFamily="34" charset="0"/>
                <a:cs typeface="Calibri" panose="020F0502020204030204" pitchFamily="34" charset="0"/>
              </a:rPr>
              <a:t>, </a:t>
            </a:r>
            <a:r>
              <a:rPr lang="fr-FR" sz="2300" dirty="0">
                <a:latin typeface="Calibri" panose="020F0502020204030204" pitchFamily="34" charset="0"/>
                <a:cs typeface="Calibri" panose="020F0502020204030204" pitchFamily="34" charset="0"/>
              </a:rPr>
              <a:t>j’ai effectué l’audit des comptes annuels de l’association </a:t>
            </a:r>
            <a:r>
              <a:rPr lang="fr-FR" sz="2300" b="1" dirty="0">
                <a:latin typeface="Calibri" panose="020F0502020204030204" pitchFamily="34" charset="0"/>
                <a:cs typeface="Calibri" panose="020F0502020204030204" pitchFamily="34" charset="0"/>
              </a:rPr>
              <a:t>USEP </a:t>
            </a:r>
            <a:r>
              <a:rPr lang="fr-FR" sz="2300" dirty="0">
                <a:latin typeface="Calibri" panose="020F0502020204030204" pitchFamily="34" charset="0"/>
                <a:cs typeface="Calibri" panose="020F0502020204030204" pitchFamily="34" charset="0"/>
              </a:rPr>
              <a:t>relatifs à l’exercice clos le 31 décembre 2018, tels qu’ils sont joints à rapport.</a:t>
            </a:r>
          </a:p>
          <a:p>
            <a:pPr algn="just"/>
            <a:endParaRPr lang="fr-FR" sz="1000" dirty="0">
              <a:latin typeface="Calibri" panose="020F0502020204030204" pitchFamily="34" charset="0"/>
              <a:cs typeface="Calibri" panose="020F0502020204030204" pitchFamily="34" charset="0"/>
            </a:endParaRPr>
          </a:p>
          <a:p>
            <a:pPr algn="just"/>
            <a:r>
              <a:rPr lang="fr-FR" sz="2300" dirty="0">
                <a:latin typeface="Calibri" panose="020F0502020204030204" pitchFamily="34" charset="0"/>
                <a:cs typeface="Calibri" panose="020F0502020204030204" pitchFamily="34" charset="0"/>
              </a:rPr>
              <a:t>Je certifie que les comptes annuels sont, au regard des règles et principes comptables français, réguliers et sincères et donnent une image fidèle du résultat des opérations de l’exercice écoulé ainsi que de la situation financière et du patrimoine de l’association à la fin de cet exercice.</a:t>
            </a:r>
          </a:p>
        </p:txBody>
      </p:sp>
      <p:pic>
        <p:nvPicPr>
          <p:cNvPr id="5" name="Image 4">
            <a:extLst>
              <a:ext uri="{FF2B5EF4-FFF2-40B4-BE49-F238E27FC236}">
                <a16:creationId xmlns:a16="http://schemas.microsoft.com/office/drawing/2014/main" id="{BC6751FE-1E68-4759-8C21-156A9118ED23}"/>
              </a:ext>
            </a:extLst>
          </p:cNvPr>
          <p:cNvPicPr>
            <a:picLocks noChangeAspect="1"/>
          </p:cNvPicPr>
          <p:nvPr/>
        </p:nvPicPr>
        <p:blipFill>
          <a:blip r:embed="rId3"/>
          <a:stretch>
            <a:fillRect/>
          </a:stretch>
        </p:blipFill>
        <p:spPr>
          <a:xfrm>
            <a:off x="1484637" y="3059596"/>
            <a:ext cx="2050546" cy="29112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918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750BDB10-7021-43A6-8A5C-9D45937132D1}"/>
              </a:ext>
            </a:extLst>
          </p:cNvPr>
          <p:cNvSpPr txBox="1">
            <a:spLocks noChangeArrowheads="1"/>
          </p:cNvSpPr>
          <p:nvPr/>
        </p:nvSpPr>
        <p:spPr>
          <a:xfrm>
            <a:off x="900000" y="359999"/>
            <a:ext cx="11254986" cy="19689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Rapport Spécial</a:t>
            </a:r>
          </a:p>
          <a:p>
            <a:r>
              <a:rPr lang="fr-FR" sz="4000" b="1" dirty="0">
                <a:solidFill>
                  <a:schemeClr val="accent6">
                    <a:lumMod val="75000"/>
                  </a:schemeClr>
                </a:solidFill>
                <a:effectLst>
                  <a:outerShdw blurRad="38100" dist="38100" dir="2700000" algn="tl">
                    <a:srgbClr val="000000">
                      <a:alpha val="43137"/>
                    </a:srgbClr>
                  </a:outerShdw>
                </a:effectLst>
              </a:rPr>
              <a:t>du Commissaire aux Comptes</a:t>
            </a:r>
          </a:p>
          <a:p>
            <a:r>
              <a:rPr lang="fr-FR" sz="4000" b="1" dirty="0">
                <a:solidFill>
                  <a:schemeClr val="accent6">
                    <a:lumMod val="75000"/>
                  </a:schemeClr>
                </a:solidFill>
                <a:effectLst>
                  <a:outerShdw blurRad="38100" dist="38100" dir="2700000" algn="tl">
                    <a:srgbClr val="000000">
                      <a:alpha val="43137"/>
                    </a:srgbClr>
                  </a:outerShdw>
                </a:effectLst>
              </a:rPr>
              <a:t>sur les Conventions Règlementées</a:t>
            </a:r>
            <a:r>
              <a:rPr lang="fr-FR" sz="4000" b="1" i="1" dirty="0">
                <a:solidFill>
                  <a:schemeClr val="accent6">
                    <a:lumMod val="75000"/>
                  </a:schemeClr>
                </a:solidFill>
                <a:effectLst>
                  <a:outerShdw blurRad="38100" dist="38100" dir="2700000" algn="tl">
                    <a:srgbClr val="000000">
                      <a:alpha val="43137"/>
                    </a:srgbClr>
                  </a:outerShdw>
                </a:effectLst>
              </a:rPr>
              <a:t> </a:t>
            </a:r>
          </a:p>
        </p:txBody>
      </p:sp>
      <p:sp>
        <p:nvSpPr>
          <p:cNvPr id="4" name="Rectangle 3">
            <a:extLst>
              <a:ext uri="{FF2B5EF4-FFF2-40B4-BE49-F238E27FC236}">
                <a16:creationId xmlns:a16="http://schemas.microsoft.com/office/drawing/2014/main" id="{C090BB53-A69D-4828-A4D4-40A81E8BF469}"/>
              </a:ext>
            </a:extLst>
          </p:cNvPr>
          <p:cNvSpPr/>
          <p:nvPr/>
        </p:nvSpPr>
        <p:spPr>
          <a:xfrm>
            <a:off x="3965749" y="3257916"/>
            <a:ext cx="7601020" cy="1508105"/>
          </a:xfrm>
          <a:prstGeom prst="rect">
            <a:avLst/>
          </a:prstGeom>
        </p:spPr>
        <p:txBody>
          <a:bodyPr wrap="square">
            <a:spAutoFit/>
          </a:bodyPr>
          <a:lstStyle/>
          <a:p>
            <a:pPr algn="just"/>
            <a:r>
              <a:rPr lang="fr-FR" sz="2300" dirty="0">
                <a:latin typeface="Calibri" panose="020F0502020204030204" pitchFamily="34" charset="0"/>
                <a:cs typeface="Calibri" panose="020F0502020204030204" pitchFamily="34" charset="0"/>
              </a:rPr>
              <a:t>Je vous informe qu’il m’a été donné avis d’aucune convention passée au cours de l’exercice écoulé à soumettre à l’approbation de l’association </a:t>
            </a:r>
            <a:r>
              <a:rPr lang="fr-FR" sz="2300" b="1" dirty="0">
                <a:latin typeface="Calibri" panose="020F0502020204030204" pitchFamily="34" charset="0"/>
                <a:cs typeface="Calibri" panose="020F0502020204030204" pitchFamily="34" charset="0"/>
              </a:rPr>
              <a:t>USEP</a:t>
            </a:r>
            <a:r>
              <a:rPr lang="fr-FR" sz="2300" dirty="0">
                <a:latin typeface="Calibri" panose="020F0502020204030204" pitchFamily="34" charset="0"/>
                <a:cs typeface="Calibri" panose="020F0502020204030204" pitchFamily="34" charset="0"/>
              </a:rPr>
              <a:t> en application des dispositions de l’article L. 612-5 du code de commerce.</a:t>
            </a:r>
          </a:p>
        </p:txBody>
      </p:sp>
      <p:pic>
        <p:nvPicPr>
          <p:cNvPr id="5" name="Image 4">
            <a:extLst>
              <a:ext uri="{FF2B5EF4-FFF2-40B4-BE49-F238E27FC236}">
                <a16:creationId xmlns:a16="http://schemas.microsoft.com/office/drawing/2014/main" id="{8C816E04-0E99-41FD-9ECF-58D7670902A8}"/>
              </a:ext>
            </a:extLst>
          </p:cNvPr>
          <p:cNvPicPr>
            <a:picLocks noChangeAspect="1"/>
          </p:cNvPicPr>
          <p:nvPr/>
        </p:nvPicPr>
        <p:blipFill>
          <a:blip r:embed="rId3"/>
          <a:stretch>
            <a:fillRect/>
          </a:stretch>
        </p:blipFill>
        <p:spPr>
          <a:xfrm>
            <a:off x="1483200" y="3060000"/>
            <a:ext cx="2049233" cy="291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a:extLst>
              <a:ext uri="{FF2B5EF4-FFF2-40B4-BE49-F238E27FC236}">
                <a16:creationId xmlns:a16="http://schemas.microsoft.com/office/drawing/2014/main" id="{C906055C-7D0A-46A1-96D9-33286A983EC6}"/>
              </a:ext>
            </a:extLst>
          </p:cNvPr>
          <p:cNvSpPr/>
          <p:nvPr/>
        </p:nvSpPr>
        <p:spPr>
          <a:xfrm>
            <a:off x="3965749" y="5330867"/>
            <a:ext cx="6549851" cy="738664"/>
          </a:xfrm>
          <a:prstGeom prst="rect">
            <a:avLst/>
          </a:prstGeom>
        </p:spPr>
        <p:txBody>
          <a:bodyPr wrap="square">
            <a:spAutoFit/>
          </a:bodyPr>
          <a:lstStyle/>
          <a:p>
            <a:r>
              <a:rPr lang="fr-FR" sz="1400" i="1" dirty="0">
                <a:latin typeface="Calibri" panose="020F0502020204030204" pitchFamily="34" charset="0"/>
                <a:cs typeface="Calibri" panose="020F0502020204030204" pitchFamily="34" charset="0"/>
              </a:rPr>
              <a:t>Rapport sur les conventions passées directement ou par personne interposée entre la personne morale et l'un de ses administrateurs ou l'une des personnes assurant un rôle de mandataire social.</a:t>
            </a:r>
          </a:p>
        </p:txBody>
      </p:sp>
    </p:spTree>
    <p:extLst>
      <p:ext uri="{BB962C8B-B14F-4D97-AF65-F5344CB8AC3E}">
        <p14:creationId xmlns:p14="http://schemas.microsoft.com/office/powerpoint/2010/main" val="37550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11" name="Rectangle 2">
            <a:extLst>
              <a:ext uri="{FF2B5EF4-FFF2-40B4-BE49-F238E27FC236}">
                <a16:creationId xmlns:a16="http://schemas.microsoft.com/office/drawing/2014/main" id="{22AF0E83-BA57-494E-8855-B0AE0BBCA3E8}"/>
              </a:ext>
            </a:extLst>
          </p:cNvPr>
          <p:cNvSpPr txBox="1">
            <a:spLocks noChangeArrowheads="1"/>
          </p:cNvSpPr>
          <p:nvPr/>
        </p:nvSpPr>
        <p:spPr>
          <a:xfrm>
            <a:off x="877078" y="211515"/>
            <a:ext cx="11314922" cy="10289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5500" b="1" dirty="0">
                <a:solidFill>
                  <a:srgbClr val="2DA7DA"/>
                </a:solidFill>
                <a:effectLst>
                  <a:outerShdw blurRad="38100" dist="38100" dir="2700000" algn="tl">
                    <a:srgbClr val="000000">
                      <a:alpha val="43137"/>
                    </a:srgbClr>
                  </a:outerShdw>
                </a:effectLst>
              </a:rPr>
              <a:t>Le Compte de Résultat</a:t>
            </a:r>
            <a:endParaRPr lang="fr-FR" sz="1500" b="1" i="1" dirty="0">
              <a:solidFill>
                <a:srgbClr val="2DA7DA"/>
              </a:solidFill>
              <a:effectLst>
                <a:outerShdw blurRad="38100" dist="38100" dir="2700000" algn="tl">
                  <a:srgbClr val="000000">
                    <a:alpha val="43137"/>
                  </a:srgbClr>
                </a:outerShdw>
              </a:effectLst>
            </a:endParaRPr>
          </a:p>
        </p:txBody>
      </p:sp>
      <p:sp>
        <p:nvSpPr>
          <p:cNvPr id="10" name="Organigramme : Alternative 9">
            <a:extLst>
              <a:ext uri="{FF2B5EF4-FFF2-40B4-BE49-F238E27FC236}">
                <a16:creationId xmlns:a16="http://schemas.microsoft.com/office/drawing/2014/main" id="{06AFECED-E74F-40CD-9663-1E1159FB618C}"/>
              </a:ext>
            </a:extLst>
          </p:cNvPr>
          <p:cNvSpPr/>
          <p:nvPr/>
        </p:nvSpPr>
        <p:spPr>
          <a:xfrm>
            <a:off x="1839889" y="2273294"/>
            <a:ext cx="2808312" cy="2491989"/>
          </a:xfrm>
          <a:prstGeom prst="flowChartAlternateProcess">
            <a:avLst/>
          </a:prstGeom>
          <a:solidFill>
            <a:srgbClr val="9FC76E"/>
          </a:solidFill>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700" b="1" baseline="0" dirty="0">
                <a:latin typeface="Calibri" pitchFamily="34" charset="0"/>
                <a:ea typeface="Calibri"/>
                <a:cs typeface="Times New Roman"/>
              </a:rPr>
              <a:t>Produits d’Exploitation</a:t>
            </a:r>
            <a:br>
              <a:rPr lang="fr-FR" sz="1800" b="1" u="sng" baseline="0" dirty="0">
                <a:latin typeface="Calibri" pitchFamily="34" charset="0"/>
                <a:ea typeface="Calibri"/>
                <a:cs typeface="Times New Roman"/>
              </a:rPr>
            </a:br>
            <a:r>
              <a:rPr lang="fr-FR" sz="2500" b="1" baseline="0" dirty="0">
                <a:effectLst>
                  <a:outerShdw blurRad="38100" dist="38100" dir="2700000" algn="tl">
                    <a:srgbClr val="000000">
                      <a:alpha val="43137"/>
                    </a:srgbClr>
                  </a:outerShdw>
                </a:effectLst>
                <a:latin typeface="Calibri" pitchFamily="34" charset="0"/>
                <a:ea typeface="Calibri"/>
                <a:cs typeface="Times New Roman"/>
              </a:rPr>
              <a:t>4.027.166 €</a:t>
            </a:r>
            <a:br>
              <a:rPr lang="fr-FR" sz="18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latin typeface="Calibri" pitchFamily="34" charset="0"/>
                <a:ea typeface="Calibri"/>
                <a:cs typeface="Times New Roman"/>
              </a:rPr>
              <a:t>Charges d’Exploitation</a:t>
            </a:r>
            <a:br>
              <a:rPr lang="fr-FR" sz="2000" b="1" baseline="0" dirty="0">
                <a:latin typeface="Calibri" pitchFamily="34" charset="0"/>
                <a:ea typeface="Calibri"/>
                <a:cs typeface="Times New Roman"/>
              </a:rPr>
            </a:br>
            <a:r>
              <a:rPr lang="fr-FR" sz="2500" b="1" baseline="0" dirty="0">
                <a:effectLst>
                  <a:outerShdw blurRad="38100" dist="38100" dir="2700000" algn="tl">
                    <a:srgbClr val="000000">
                      <a:alpha val="43137"/>
                    </a:srgbClr>
                  </a:outerShdw>
                </a:effectLst>
                <a:latin typeface="Calibri" pitchFamily="34" charset="0"/>
                <a:ea typeface="Calibri"/>
                <a:cs typeface="Times New Roman"/>
              </a:rPr>
              <a:t>4.041.827 €</a:t>
            </a:r>
            <a:br>
              <a:rPr lang="fr-FR" sz="22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solidFill>
                  <a:schemeClr val="bg1"/>
                </a:solidFill>
                <a:latin typeface="Calibri" pitchFamily="34" charset="0"/>
                <a:ea typeface="Calibri"/>
                <a:cs typeface="Times New Roman"/>
              </a:rPr>
              <a:t>Résultat d’Exploitation</a:t>
            </a:r>
            <a:br>
              <a:rPr lang="fr-FR" sz="2000" b="1" baseline="0" dirty="0">
                <a:ln>
                  <a:solidFill>
                    <a:schemeClr val="tx1"/>
                  </a:solidFill>
                </a:ln>
                <a:latin typeface="Calibri" pitchFamily="34" charset="0"/>
                <a:ea typeface="Calibri"/>
                <a:cs typeface="Times New Roman"/>
              </a:rPr>
            </a:br>
            <a:r>
              <a:rPr lang="fr-FR" sz="2600" b="1"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rPr>
              <a:t>-14.661 €</a:t>
            </a:r>
            <a:endParaRPr lang="fr-FR" sz="2600"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endParaRPr>
          </a:p>
        </p:txBody>
      </p:sp>
      <p:sp>
        <p:nvSpPr>
          <p:cNvPr id="18" name="Organigramme : Alternative 17">
            <a:extLst>
              <a:ext uri="{FF2B5EF4-FFF2-40B4-BE49-F238E27FC236}">
                <a16:creationId xmlns:a16="http://schemas.microsoft.com/office/drawing/2014/main" id="{873BADAB-BD17-4CAA-9B5C-4DE0E6398349}"/>
              </a:ext>
            </a:extLst>
          </p:cNvPr>
          <p:cNvSpPr/>
          <p:nvPr/>
        </p:nvSpPr>
        <p:spPr>
          <a:xfrm>
            <a:off x="1839889" y="1630220"/>
            <a:ext cx="2808312" cy="440432"/>
          </a:xfrm>
          <a:prstGeom prst="flowChartAlternateProcess">
            <a:avLst/>
          </a:prstGeom>
          <a:solidFill>
            <a:srgbClr val="9FC76E"/>
          </a:solidFill>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000" b="1" baseline="0" dirty="0">
                <a:latin typeface="Calibri" pitchFamily="34" charset="0"/>
                <a:ea typeface="Calibri"/>
                <a:cs typeface="Times New Roman"/>
              </a:rPr>
              <a:t>Résultat d’Exploitation</a:t>
            </a:r>
            <a:endParaRPr lang="fr-FR" sz="2000" baseline="0" dirty="0">
              <a:effectLst>
                <a:outerShdw blurRad="38100" dist="38100" dir="2700000" algn="tl">
                  <a:srgbClr val="000000">
                    <a:alpha val="43137"/>
                  </a:srgbClr>
                </a:outerShdw>
              </a:effectLst>
              <a:latin typeface="Calibri" pitchFamily="34" charset="0"/>
              <a:ea typeface="Calibri"/>
              <a:cs typeface="Times New Roman"/>
            </a:endParaRPr>
          </a:p>
        </p:txBody>
      </p:sp>
      <p:sp>
        <p:nvSpPr>
          <p:cNvPr id="19" name="Organigramme : Alternative 18">
            <a:extLst>
              <a:ext uri="{FF2B5EF4-FFF2-40B4-BE49-F238E27FC236}">
                <a16:creationId xmlns:a16="http://schemas.microsoft.com/office/drawing/2014/main" id="{5ACFB1CE-D9E0-4C6A-8915-3945EAE15346}"/>
              </a:ext>
            </a:extLst>
          </p:cNvPr>
          <p:cNvSpPr/>
          <p:nvPr/>
        </p:nvSpPr>
        <p:spPr>
          <a:xfrm>
            <a:off x="4834821" y="2273294"/>
            <a:ext cx="2808312" cy="2491989"/>
          </a:xfrm>
          <a:prstGeom prst="flowChartAlternateProcess">
            <a:avLst/>
          </a:prstGeom>
          <a:solidFill>
            <a:srgbClr val="EB9330"/>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700" b="1" baseline="0" dirty="0">
                <a:latin typeface="Calibri" pitchFamily="34" charset="0"/>
                <a:ea typeface="Calibri"/>
                <a:cs typeface="Times New Roman"/>
              </a:rPr>
              <a:t>Produits Financier</a:t>
            </a:r>
            <a:br>
              <a:rPr lang="fr-FR" sz="1800" b="1" u="sng" baseline="0" dirty="0">
                <a:latin typeface="Calibri" pitchFamily="34" charset="0"/>
                <a:ea typeface="Calibri"/>
                <a:cs typeface="Times New Roman"/>
              </a:rPr>
            </a:br>
            <a:r>
              <a:rPr lang="fr-FR" sz="2500" b="1" baseline="0" dirty="0">
                <a:effectLst>
                  <a:outerShdw blurRad="38100" dist="38100" dir="2700000" algn="tl">
                    <a:srgbClr val="000000">
                      <a:alpha val="43137"/>
                    </a:srgbClr>
                  </a:outerShdw>
                </a:effectLst>
                <a:latin typeface="Calibri" pitchFamily="34" charset="0"/>
                <a:ea typeface="Calibri"/>
                <a:cs typeface="Times New Roman"/>
              </a:rPr>
              <a:t>33.030 €</a:t>
            </a:r>
            <a:br>
              <a:rPr lang="fr-FR" sz="18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latin typeface="Calibri" pitchFamily="34" charset="0"/>
                <a:ea typeface="Calibri"/>
                <a:cs typeface="Times New Roman"/>
              </a:rPr>
              <a:t>Charges Financières</a:t>
            </a:r>
            <a:br>
              <a:rPr lang="fr-FR" sz="2000" b="1" baseline="0" dirty="0">
                <a:latin typeface="Calibri" pitchFamily="34" charset="0"/>
                <a:ea typeface="Calibri"/>
                <a:cs typeface="Times New Roman"/>
              </a:rPr>
            </a:br>
            <a:r>
              <a:rPr lang="fr-FR" sz="2500" b="1" baseline="0" dirty="0">
                <a:effectLst>
                  <a:outerShdw blurRad="38100" dist="38100" dir="2700000" algn="tl">
                    <a:srgbClr val="000000">
                      <a:alpha val="43137"/>
                    </a:srgbClr>
                  </a:outerShdw>
                </a:effectLst>
                <a:latin typeface="Calibri" pitchFamily="34" charset="0"/>
                <a:ea typeface="Calibri"/>
                <a:cs typeface="Times New Roman"/>
              </a:rPr>
              <a:t>31.196 €</a:t>
            </a:r>
            <a:br>
              <a:rPr lang="fr-FR" sz="22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latin typeface="Calibri" pitchFamily="34" charset="0"/>
                <a:ea typeface="Calibri"/>
                <a:cs typeface="Times New Roman"/>
              </a:rPr>
              <a:t>Résultat Financier</a:t>
            </a:r>
            <a:br>
              <a:rPr lang="fr-FR" sz="2000" b="1" baseline="0" dirty="0">
                <a:ln>
                  <a:solidFill>
                    <a:schemeClr val="tx1"/>
                  </a:solidFill>
                </a:ln>
                <a:latin typeface="Calibri" pitchFamily="34" charset="0"/>
                <a:ea typeface="Calibri"/>
                <a:cs typeface="Times New Roman"/>
              </a:rPr>
            </a:br>
            <a:r>
              <a:rPr lang="fr-FR" sz="2600" b="1"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rPr>
              <a:t>+1.834 €</a:t>
            </a:r>
            <a:endParaRPr lang="fr-FR" sz="2600"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endParaRPr>
          </a:p>
        </p:txBody>
      </p:sp>
      <p:sp>
        <p:nvSpPr>
          <p:cNvPr id="20" name="Organigramme : Alternative 19">
            <a:extLst>
              <a:ext uri="{FF2B5EF4-FFF2-40B4-BE49-F238E27FC236}">
                <a16:creationId xmlns:a16="http://schemas.microsoft.com/office/drawing/2014/main" id="{1C910977-033B-47C7-92E5-28CF368CC8FD}"/>
              </a:ext>
            </a:extLst>
          </p:cNvPr>
          <p:cNvSpPr/>
          <p:nvPr/>
        </p:nvSpPr>
        <p:spPr>
          <a:xfrm>
            <a:off x="4834821" y="1630220"/>
            <a:ext cx="2808312" cy="440432"/>
          </a:xfrm>
          <a:prstGeom prst="flowChartAlternateProcess">
            <a:avLst/>
          </a:prstGeom>
          <a:solidFill>
            <a:srgbClr val="EB9330"/>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000" b="1" baseline="0" dirty="0">
                <a:latin typeface="Calibri" pitchFamily="34" charset="0"/>
                <a:ea typeface="Calibri"/>
                <a:cs typeface="Times New Roman"/>
              </a:rPr>
              <a:t>Résultat Financier</a:t>
            </a:r>
            <a:endParaRPr lang="fr-FR" sz="2000" baseline="0" dirty="0">
              <a:effectLst>
                <a:outerShdw blurRad="38100" dist="38100" dir="2700000" algn="tl">
                  <a:srgbClr val="000000">
                    <a:alpha val="43137"/>
                  </a:srgbClr>
                </a:outerShdw>
              </a:effectLst>
              <a:latin typeface="Calibri" pitchFamily="34" charset="0"/>
              <a:ea typeface="Calibri"/>
              <a:cs typeface="Times New Roman"/>
            </a:endParaRPr>
          </a:p>
        </p:txBody>
      </p:sp>
      <p:sp>
        <p:nvSpPr>
          <p:cNvPr id="21" name="Organigramme : Alternative 20">
            <a:extLst>
              <a:ext uri="{FF2B5EF4-FFF2-40B4-BE49-F238E27FC236}">
                <a16:creationId xmlns:a16="http://schemas.microsoft.com/office/drawing/2014/main" id="{B5F46C8D-6B02-4012-85CF-56AB268A7FE4}"/>
              </a:ext>
            </a:extLst>
          </p:cNvPr>
          <p:cNvSpPr/>
          <p:nvPr/>
        </p:nvSpPr>
        <p:spPr>
          <a:xfrm>
            <a:off x="7829753" y="2273294"/>
            <a:ext cx="2808312" cy="2491989"/>
          </a:xfrm>
          <a:prstGeom prst="flowChartAlternateProcess">
            <a:avLst/>
          </a:prstGeom>
          <a:solidFill>
            <a:srgbClr val="2DA7DA"/>
          </a:solidFill>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700" b="1" baseline="0" dirty="0">
                <a:latin typeface="Calibri" pitchFamily="34" charset="0"/>
                <a:ea typeface="Calibri"/>
                <a:cs typeface="Times New Roman"/>
              </a:rPr>
              <a:t>Produits Exceptionnels</a:t>
            </a:r>
            <a:br>
              <a:rPr lang="fr-FR" sz="1800" b="1" u="sng" baseline="0" dirty="0">
                <a:latin typeface="Calibri" pitchFamily="34" charset="0"/>
                <a:ea typeface="Calibri"/>
                <a:cs typeface="Times New Roman"/>
              </a:rPr>
            </a:br>
            <a:r>
              <a:rPr lang="fr-FR" sz="2400" b="1" baseline="0" dirty="0">
                <a:effectLst>
                  <a:outerShdw blurRad="38100" dist="38100" dir="2700000" algn="tl">
                    <a:srgbClr val="000000">
                      <a:alpha val="43137"/>
                    </a:srgbClr>
                  </a:outerShdw>
                </a:effectLst>
                <a:latin typeface="Calibri" pitchFamily="34" charset="0"/>
                <a:ea typeface="Calibri"/>
                <a:cs typeface="Times New Roman"/>
              </a:rPr>
              <a:t>20.949 €</a:t>
            </a:r>
            <a:br>
              <a:rPr lang="fr-FR" sz="18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latin typeface="Calibri" pitchFamily="34" charset="0"/>
                <a:ea typeface="Calibri"/>
                <a:cs typeface="Times New Roman"/>
              </a:rPr>
              <a:t>Charges Exceptionnelles</a:t>
            </a:r>
            <a:br>
              <a:rPr lang="fr-FR" sz="2000" b="1" baseline="0" dirty="0">
                <a:latin typeface="Calibri" pitchFamily="34" charset="0"/>
                <a:ea typeface="Calibri"/>
                <a:cs typeface="Times New Roman"/>
              </a:rPr>
            </a:br>
            <a:r>
              <a:rPr lang="fr-FR" sz="2400" b="1" baseline="0" dirty="0">
                <a:effectLst>
                  <a:outerShdw blurRad="38100" dist="38100" dir="2700000" algn="tl">
                    <a:srgbClr val="000000">
                      <a:alpha val="43137"/>
                    </a:srgbClr>
                  </a:outerShdw>
                </a:effectLst>
                <a:latin typeface="Calibri" pitchFamily="34" charset="0"/>
                <a:ea typeface="Calibri"/>
                <a:cs typeface="Times New Roman"/>
              </a:rPr>
              <a:t>19.301 €</a:t>
            </a:r>
            <a:br>
              <a:rPr lang="fr-FR" sz="2200" b="1" baseline="0" dirty="0">
                <a:effectLst>
                  <a:outerShdw blurRad="38100" dist="38100" dir="2700000" algn="tl">
                    <a:srgbClr val="000000">
                      <a:alpha val="43137"/>
                    </a:srgbClr>
                  </a:outerShdw>
                </a:effectLst>
                <a:latin typeface="Calibri" pitchFamily="34" charset="0"/>
                <a:ea typeface="Calibri"/>
                <a:cs typeface="Times New Roman"/>
              </a:rPr>
            </a:br>
            <a:r>
              <a:rPr lang="fr-FR" sz="1700" b="1" baseline="0" dirty="0">
                <a:latin typeface="Calibri" pitchFamily="34" charset="0"/>
                <a:ea typeface="Calibri"/>
                <a:cs typeface="Times New Roman"/>
              </a:rPr>
              <a:t>Résultat Exceptionnel</a:t>
            </a:r>
            <a:br>
              <a:rPr lang="fr-FR" sz="2000" b="1" baseline="0" dirty="0">
                <a:ln>
                  <a:solidFill>
                    <a:schemeClr val="tx1"/>
                  </a:solidFill>
                </a:ln>
                <a:latin typeface="Calibri" pitchFamily="34" charset="0"/>
                <a:ea typeface="Calibri"/>
                <a:cs typeface="Times New Roman"/>
              </a:rPr>
            </a:br>
            <a:r>
              <a:rPr lang="fr-FR" sz="2600" b="1"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rPr>
              <a:t>+1.647 €</a:t>
            </a:r>
            <a:endParaRPr lang="fr-FR" sz="2600"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endParaRPr>
          </a:p>
        </p:txBody>
      </p:sp>
      <p:sp>
        <p:nvSpPr>
          <p:cNvPr id="22" name="Organigramme : Alternative 21">
            <a:extLst>
              <a:ext uri="{FF2B5EF4-FFF2-40B4-BE49-F238E27FC236}">
                <a16:creationId xmlns:a16="http://schemas.microsoft.com/office/drawing/2014/main" id="{20E4351C-EE9B-44DF-8636-C0FFA5C655EC}"/>
              </a:ext>
            </a:extLst>
          </p:cNvPr>
          <p:cNvSpPr/>
          <p:nvPr/>
        </p:nvSpPr>
        <p:spPr>
          <a:xfrm>
            <a:off x="7829753" y="1630220"/>
            <a:ext cx="2808312" cy="440432"/>
          </a:xfrm>
          <a:prstGeom prst="flowChartAlternateProcess">
            <a:avLst/>
          </a:prstGeom>
          <a:solidFill>
            <a:srgbClr val="2DA7DA"/>
          </a:solidFill>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000" b="1" baseline="0" dirty="0">
                <a:latin typeface="Calibri" pitchFamily="34" charset="0"/>
                <a:ea typeface="Calibri"/>
                <a:cs typeface="Times New Roman"/>
              </a:rPr>
              <a:t>Résultat Exceptionnel</a:t>
            </a:r>
            <a:endParaRPr lang="fr-FR" sz="2000" baseline="0" dirty="0">
              <a:effectLst>
                <a:outerShdw blurRad="38100" dist="38100" dir="2700000" algn="tl">
                  <a:srgbClr val="000000">
                    <a:alpha val="43137"/>
                  </a:srgbClr>
                </a:outerShdw>
              </a:effectLst>
              <a:latin typeface="Calibri" pitchFamily="34" charset="0"/>
              <a:ea typeface="Calibri"/>
              <a:cs typeface="Times New Roman"/>
            </a:endParaRPr>
          </a:p>
        </p:txBody>
      </p:sp>
      <p:sp>
        <p:nvSpPr>
          <p:cNvPr id="23" name="Organigramme : Alternative 22">
            <a:extLst>
              <a:ext uri="{FF2B5EF4-FFF2-40B4-BE49-F238E27FC236}">
                <a16:creationId xmlns:a16="http://schemas.microsoft.com/office/drawing/2014/main" id="{497C5FF1-0A6C-48CA-9C61-325930727CEE}"/>
              </a:ext>
            </a:extLst>
          </p:cNvPr>
          <p:cNvSpPr/>
          <p:nvPr/>
        </p:nvSpPr>
        <p:spPr>
          <a:xfrm>
            <a:off x="4834821" y="5007884"/>
            <a:ext cx="2808312" cy="1075675"/>
          </a:xfrm>
          <a:prstGeom prst="flowChartAlternateProcess">
            <a:avLst/>
          </a:prstGeom>
          <a:solidFill>
            <a:srgbClr val="D04742"/>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700" b="1" baseline="0" dirty="0">
                <a:solidFill>
                  <a:schemeClr val="bg1"/>
                </a:solidFill>
                <a:latin typeface="Calibri" pitchFamily="34" charset="0"/>
                <a:ea typeface="Calibri"/>
                <a:cs typeface="Times New Roman"/>
              </a:rPr>
              <a:t>Résultat de l’Exercice</a:t>
            </a:r>
            <a:br>
              <a:rPr lang="fr-FR" sz="1700" b="1" baseline="0" dirty="0">
                <a:solidFill>
                  <a:schemeClr val="bg1"/>
                </a:solidFill>
                <a:latin typeface="Calibri" pitchFamily="34" charset="0"/>
                <a:ea typeface="Calibri"/>
                <a:cs typeface="Times New Roman"/>
              </a:rPr>
            </a:br>
            <a:r>
              <a:rPr lang="fr-FR" sz="1700" b="1" baseline="0" dirty="0">
                <a:solidFill>
                  <a:schemeClr val="bg1"/>
                </a:solidFill>
                <a:latin typeface="Calibri" pitchFamily="34" charset="0"/>
                <a:ea typeface="Calibri"/>
                <a:cs typeface="Times New Roman"/>
              </a:rPr>
              <a:t>(Déficit)</a:t>
            </a:r>
            <a:br>
              <a:rPr lang="fr-FR" sz="2000" b="1" baseline="0" dirty="0">
                <a:ln>
                  <a:solidFill>
                    <a:schemeClr val="tx1"/>
                  </a:solidFill>
                </a:ln>
                <a:latin typeface="Calibri" pitchFamily="34" charset="0"/>
                <a:ea typeface="Calibri"/>
                <a:cs typeface="Times New Roman"/>
              </a:rPr>
            </a:br>
            <a:r>
              <a:rPr lang="fr-FR" sz="2600" b="1"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rPr>
              <a:t>-11.180 €</a:t>
            </a:r>
            <a:endParaRPr lang="fr-FR" sz="2600" baseline="0" dirty="0">
              <a:ln>
                <a:solidFill>
                  <a:schemeClr val="tx1"/>
                </a:solidFill>
              </a:ln>
              <a:effectLst>
                <a:outerShdw blurRad="38100" dist="38100" dir="2700000" algn="tl">
                  <a:srgbClr val="000000">
                    <a:alpha val="43137"/>
                  </a:srgbClr>
                </a:outerShdw>
              </a:effectLst>
              <a:latin typeface="Calibri" pitchFamily="34" charset="0"/>
              <a:ea typeface="Calibri"/>
              <a:cs typeface="Times New Roman"/>
            </a:endParaRPr>
          </a:p>
        </p:txBody>
      </p:sp>
    </p:spTree>
    <p:extLst>
      <p:ext uri="{BB962C8B-B14F-4D97-AF65-F5344CB8AC3E}">
        <p14:creationId xmlns:p14="http://schemas.microsoft.com/office/powerpoint/2010/main" val="390674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 calcmode="lin" valueType="num">
                                      <p:cBhvr>
                                        <p:cTn id="9" dur="1750" fill="hold"/>
                                        <p:tgtEl>
                                          <p:spTgt spid="10"/>
                                        </p:tgtEl>
                                        <p:attrNameLst>
                                          <p:attrName>style.rotation</p:attrName>
                                        </p:attrNameLst>
                                      </p:cBhvr>
                                      <p:tavLst>
                                        <p:tav tm="0">
                                          <p:val>
                                            <p:fltVal val="90"/>
                                          </p:val>
                                        </p:tav>
                                        <p:tav tm="100000">
                                          <p:val>
                                            <p:fltVal val="0"/>
                                          </p:val>
                                        </p:tav>
                                      </p:tavLst>
                                    </p:anim>
                                    <p:animEffect transition="in" filter="fade">
                                      <p:cBhvr>
                                        <p:cTn id="10" dur="1750"/>
                                        <p:tgtEl>
                                          <p:spTgt spid="10"/>
                                        </p:tgtEl>
                                      </p:cBhvr>
                                    </p:animEffect>
                                  </p:childTnLst>
                                </p:cTn>
                              </p:par>
                              <p:par>
                                <p:cTn id="11" presetID="31" presetClass="entr" presetSubtype="0" fill="hold" grpId="0" nodeType="withEffect">
                                  <p:stCondLst>
                                    <p:cond delay="75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250" fill="hold"/>
                                        <p:tgtEl>
                                          <p:spTgt spid="18"/>
                                        </p:tgtEl>
                                        <p:attrNameLst>
                                          <p:attrName>ppt_w</p:attrName>
                                        </p:attrNameLst>
                                      </p:cBhvr>
                                      <p:tavLst>
                                        <p:tav tm="0">
                                          <p:val>
                                            <p:fltVal val="0"/>
                                          </p:val>
                                        </p:tav>
                                        <p:tav tm="100000">
                                          <p:val>
                                            <p:strVal val="#ppt_w"/>
                                          </p:val>
                                        </p:tav>
                                      </p:tavLst>
                                    </p:anim>
                                    <p:anim calcmode="lin" valueType="num">
                                      <p:cBhvr>
                                        <p:cTn id="14" dur="1250" fill="hold"/>
                                        <p:tgtEl>
                                          <p:spTgt spid="18"/>
                                        </p:tgtEl>
                                        <p:attrNameLst>
                                          <p:attrName>ppt_h</p:attrName>
                                        </p:attrNameLst>
                                      </p:cBhvr>
                                      <p:tavLst>
                                        <p:tav tm="0">
                                          <p:val>
                                            <p:fltVal val="0"/>
                                          </p:val>
                                        </p:tav>
                                        <p:tav tm="100000">
                                          <p:val>
                                            <p:strVal val="#ppt_h"/>
                                          </p:val>
                                        </p:tav>
                                      </p:tavLst>
                                    </p:anim>
                                    <p:anim calcmode="lin" valueType="num">
                                      <p:cBhvr>
                                        <p:cTn id="15" dur="1250" fill="hold"/>
                                        <p:tgtEl>
                                          <p:spTgt spid="18"/>
                                        </p:tgtEl>
                                        <p:attrNameLst>
                                          <p:attrName>style.rotation</p:attrName>
                                        </p:attrNameLst>
                                      </p:cBhvr>
                                      <p:tavLst>
                                        <p:tav tm="0">
                                          <p:val>
                                            <p:fltVal val="90"/>
                                          </p:val>
                                        </p:tav>
                                        <p:tav tm="100000">
                                          <p:val>
                                            <p:fltVal val="0"/>
                                          </p:val>
                                        </p:tav>
                                      </p:tavLst>
                                    </p:anim>
                                    <p:animEffect transition="in" filter="fade">
                                      <p:cBhvr>
                                        <p:cTn id="16" dur="1250"/>
                                        <p:tgtEl>
                                          <p:spTgt spid="18"/>
                                        </p:tgtEl>
                                      </p:cBhvr>
                                    </p:animEffect>
                                  </p:childTnLst>
                                </p:cTn>
                              </p:par>
                              <p:par>
                                <p:cTn id="17" presetID="31" presetClass="entr" presetSubtype="0" fill="hold" grpId="0" nodeType="withEffect">
                                  <p:stCondLst>
                                    <p:cond delay="20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750" fill="hold"/>
                                        <p:tgtEl>
                                          <p:spTgt spid="19"/>
                                        </p:tgtEl>
                                        <p:attrNameLst>
                                          <p:attrName>ppt_w</p:attrName>
                                        </p:attrNameLst>
                                      </p:cBhvr>
                                      <p:tavLst>
                                        <p:tav tm="0">
                                          <p:val>
                                            <p:fltVal val="0"/>
                                          </p:val>
                                        </p:tav>
                                        <p:tav tm="100000">
                                          <p:val>
                                            <p:strVal val="#ppt_w"/>
                                          </p:val>
                                        </p:tav>
                                      </p:tavLst>
                                    </p:anim>
                                    <p:anim calcmode="lin" valueType="num">
                                      <p:cBhvr>
                                        <p:cTn id="20" dur="1750" fill="hold"/>
                                        <p:tgtEl>
                                          <p:spTgt spid="19"/>
                                        </p:tgtEl>
                                        <p:attrNameLst>
                                          <p:attrName>ppt_h</p:attrName>
                                        </p:attrNameLst>
                                      </p:cBhvr>
                                      <p:tavLst>
                                        <p:tav tm="0">
                                          <p:val>
                                            <p:fltVal val="0"/>
                                          </p:val>
                                        </p:tav>
                                        <p:tav tm="100000">
                                          <p:val>
                                            <p:strVal val="#ppt_h"/>
                                          </p:val>
                                        </p:tav>
                                      </p:tavLst>
                                    </p:anim>
                                    <p:anim calcmode="lin" valueType="num">
                                      <p:cBhvr>
                                        <p:cTn id="21" dur="1750" fill="hold"/>
                                        <p:tgtEl>
                                          <p:spTgt spid="19"/>
                                        </p:tgtEl>
                                        <p:attrNameLst>
                                          <p:attrName>style.rotation</p:attrName>
                                        </p:attrNameLst>
                                      </p:cBhvr>
                                      <p:tavLst>
                                        <p:tav tm="0">
                                          <p:val>
                                            <p:fltVal val="90"/>
                                          </p:val>
                                        </p:tav>
                                        <p:tav tm="100000">
                                          <p:val>
                                            <p:fltVal val="0"/>
                                          </p:val>
                                        </p:tav>
                                      </p:tavLst>
                                    </p:anim>
                                    <p:animEffect transition="in" filter="fade">
                                      <p:cBhvr>
                                        <p:cTn id="22" dur="1750"/>
                                        <p:tgtEl>
                                          <p:spTgt spid="19"/>
                                        </p:tgtEl>
                                      </p:cBhvr>
                                    </p:animEffect>
                                  </p:childTnLst>
                                </p:cTn>
                              </p:par>
                              <p:par>
                                <p:cTn id="23" presetID="31" presetClass="entr" presetSubtype="0" fill="hold" grpId="0" nodeType="withEffect">
                                  <p:stCondLst>
                                    <p:cond delay="75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250" fill="hold"/>
                                        <p:tgtEl>
                                          <p:spTgt spid="20"/>
                                        </p:tgtEl>
                                        <p:attrNameLst>
                                          <p:attrName>ppt_w</p:attrName>
                                        </p:attrNameLst>
                                      </p:cBhvr>
                                      <p:tavLst>
                                        <p:tav tm="0">
                                          <p:val>
                                            <p:fltVal val="0"/>
                                          </p:val>
                                        </p:tav>
                                        <p:tav tm="100000">
                                          <p:val>
                                            <p:strVal val="#ppt_w"/>
                                          </p:val>
                                        </p:tav>
                                      </p:tavLst>
                                    </p:anim>
                                    <p:anim calcmode="lin" valueType="num">
                                      <p:cBhvr>
                                        <p:cTn id="26" dur="1250" fill="hold"/>
                                        <p:tgtEl>
                                          <p:spTgt spid="20"/>
                                        </p:tgtEl>
                                        <p:attrNameLst>
                                          <p:attrName>ppt_h</p:attrName>
                                        </p:attrNameLst>
                                      </p:cBhvr>
                                      <p:tavLst>
                                        <p:tav tm="0">
                                          <p:val>
                                            <p:fltVal val="0"/>
                                          </p:val>
                                        </p:tav>
                                        <p:tav tm="100000">
                                          <p:val>
                                            <p:strVal val="#ppt_h"/>
                                          </p:val>
                                        </p:tav>
                                      </p:tavLst>
                                    </p:anim>
                                    <p:anim calcmode="lin" valueType="num">
                                      <p:cBhvr>
                                        <p:cTn id="27" dur="1250" fill="hold"/>
                                        <p:tgtEl>
                                          <p:spTgt spid="20"/>
                                        </p:tgtEl>
                                        <p:attrNameLst>
                                          <p:attrName>style.rotation</p:attrName>
                                        </p:attrNameLst>
                                      </p:cBhvr>
                                      <p:tavLst>
                                        <p:tav tm="0">
                                          <p:val>
                                            <p:fltVal val="90"/>
                                          </p:val>
                                        </p:tav>
                                        <p:tav tm="100000">
                                          <p:val>
                                            <p:fltVal val="0"/>
                                          </p:val>
                                        </p:tav>
                                      </p:tavLst>
                                    </p:anim>
                                    <p:animEffect transition="in" filter="fade">
                                      <p:cBhvr>
                                        <p:cTn id="28" dur="1250"/>
                                        <p:tgtEl>
                                          <p:spTgt spid="20"/>
                                        </p:tgtEl>
                                      </p:cBhvr>
                                    </p:animEffect>
                                  </p:childTnLst>
                                </p:cTn>
                              </p:par>
                              <p:par>
                                <p:cTn id="29" presetID="31" presetClass="entr" presetSubtype="0" fill="hold" grpId="0" nodeType="withEffect">
                                  <p:stCondLst>
                                    <p:cond delay="20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750" fill="hold"/>
                                        <p:tgtEl>
                                          <p:spTgt spid="21"/>
                                        </p:tgtEl>
                                        <p:attrNameLst>
                                          <p:attrName>ppt_w</p:attrName>
                                        </p:attrNameLst>
                                      </p:cBhvr>
                                      <p:tavLst>
                                        <p:tav tm="0">
                                          <p:val>
                                            <p:fltVal val="0"/>
                                          </p:val>
                                        </p:tav>
                                        <p:tav tm="100000">
                                          <p:val>
                                            <p:strVal val="#ppt_w"/>
                                          </p:val>
                                        </p:tav>
                                      </p:tavLst>
                                    </p:anim>
                                    <p:anim calcmode="lin" valueType="num">
                                      <p:cBhvr>
                                        <p:cTn id="32" dur="1750" fill="hold"/>
                                        <p:tgtEl>
                                          <p:spTgt spid="21"/>
                                        </p:tgtEl>
                                        <p:attrNameLst>
                                          <p:attrName>ppt_h</p:attrName>
                                        </p:attrNameLst>
                                      </p:cBhvr>
                                      <p:tavLst>
                                        <p:tav tm="0">
                                          <p:val>
                                            <p:fltVal val="0"/>
                                          </p:val>
                                        </p:tav>
                                        <p:tav tm="100000">
                                          <p:val>
                                            <p:strVal val="#ppt_h"/>
                                          </p:val>
                                        </p:tav>
                                      </p:tavLst>
                                    </p:anim>
                                    <p:anim calcmode="lin" valueType="num">
                                      <p:cBhvr>
                                        <p:cTn id="33" dur="1750" fill="hold"/>
                                        <p:tgtEl>
                                          <p:spTgt spid="21"/>
                                        </p:tgtEl>
                                        <p:attrNameLst>
                                          <p:attrName>style.rotation</p:attrName>
                                        </p:attrNameLst>
                                      </p:cBhvr>
                                      <p:tavLst>
                                        <p:tav tm="0">
                                          <p:val>
                                            <p:fltVal val="90"/>
                                          </p:val>
                                        </p:tav>
                                        <p:tav tm="100000">
                                          <p:val>
                                            <p:fltVal val="0"/>
                                          </p:val>
                                        </p:tav>
                                      </p:tavLst>
                                    </p:anim>
                                    <p:animEffect transition="in" filter="fade">
                                      <p:cBhvr>
                                        <p:cTn id="34" dur="1750"/>
                                        <p:tgtEl>
                                          <p:spTgt spid="21"/>
                                        </p:tgtEl>
                                      </p:cBhvr>
                                    </p:animEffect>
                                  </p:childTnLst>
                                </p:cTn>
                              </p:par>
                              <p:par>
                                <p:cTn id="35" presetID="31" presetClass="entr" presetSubtype="0" fill="hold" grpId="0" nodeType="withEffect">
                                  <p:stCondLst>
                                    <p:cond delay="75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250" fill="hold"/>
                                        <p:tgtEl>
                                          <p:spTgt spid="22"/>
                                        </p:tgtEl>
                                        <p:attrNameLst>
                                          <p:attrName>ppt_w</p:attrName>
                                        </p:attrNameLst>
                                      </p:cBhvr>
                                      <p:tavLst>
                                        <p:tav tm="0">
                                          <p:val>
                                            <p:fltVal val="0"/>
                                          </p:val>
                                        </p:tav>
                                        <p:tav tm="100000">
                                          <p:val>
                                            <p:strVal val="#ppt_w"/>
                                          </p:val>
                                        </p:tav>
                                      </p:tavLst>
                                    </p:anim>
                                    <p:anim calcmode="lin" valueType="num">
                                      <p:cBhvr>
                                        <p:cTn id="38" dur="1250" fill="hold"/>
                                        <p:tgtEl>
                                          <p:spTgt spid="22"/>
                                        </p:tgtEl>
                                        <p:attrNameLst>
                                          <p:attrName>ppt_h</p:attrName>
                                        </p:attrNameLst>
                                      </p:cBhvr>
                                      <p:tavLst>
                                        <p:tav tm="0">
                                          <p:val>
                                            <p:fltVal val="0"/>
                                          </p:val>
                                        </p:tav>
                                        <p:tav tm="100000">
                                          <p:val>
                                            <p:strVal val="#ppt_h"/>
                                          </p:val>
                                        </p:tav>
                                      </p:tavLst>
                                    </p:anim>
                                    <p:anim calcmode="lin" valueType="num">
                                      <p:cBhvr>
                                        <p:cTn id="39" dur="1250" fill="hold"/>
                                        <p:tgtEl>
                                          <p:spTgt spid="22"/>
                                        </p:tgtEl>
                                        <p:attrNameLst>
                                          <p:attrName>style.rotation</p:attrName>
                                        </p:attrNameLst>
                                      </p:cBhvr>
                                      <p:tavLst>
                                        <p:tav tm="0">
                                          <p:val>
                                            <p:fltVal val="90"/>
                                          </p:val>
                                        </p:tav>
                                        <p:tav tm="100000">
                                          <p:val>
                                            <p:fltVal val="0"/>
                                          </p:val>
                                        </p:tav>
                                      </p:tavLst>
                                    </p:anim>
                                    <p:animEffect transition="in" filter="fade">
                                      <p:cBhvr>
                                        <p:cTn id="40" dur="125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1000" fill="hold"/>
                                        <p:tgtEl>
                                          <p:spTgt spid="23"/>
                                        </p:tgtEl>
                                        <p:attrNameLst>
                                          <p:attrName>ppt_w</p:attrName>
                                        </p:attrNameLst>
                                      </p:cBhvr>
                                      <p:tavLst>
                                        <p:tav tm="0">
                                          <p:val>
                                            <p:fltVal val="0"/>
                                          </p:val>
                                        </p:tav>
                                        <p:tav tm="100000">
                                          <p:val>
                                            <p:strVal val="#ppt_w"/>
                                          </p:val>
                                        </p:tav>
                                      </p:tavLst>
                                    </p:anim>
                                    <p:anim calcmode="lin" valueType="num">
                                      <p:cBhvr>
                                        <p:cTn id="46" dur="1000" fill="hold"/>
                                        <p:tgtEl>
                                          <p:spTgt spid="23"/>
                                        </p:tgtEl>
                                        <p:attrNameLst>
                                          <p:attrName>ppt_h</p:attrName>
                                        </p:attrNameLst>
                                      </p:cBhvr>
                                      <p:tavLst>
                                        <p:tav tm="0">
                                          <p:val>
                                            <p:fltVal val="0"/>
                                          </p:val>
                                        </p:tav>
                                        <p:tav tm="100000">
                                          <p:val>
                                            <p:strVal val="#ppt_h"/>
                                          </p:val>
                                        </p:tav>
                                      </p:tavLst>
                                    </p:anim>
                                    <p:anim calcmode="lin" valueType="num">
                                      <p:cBhvr>
                                        <p:cTn id="47" dur="1000" fill="hold"/>
                                        <p:tgtEl>
                                          <p:spTgt spid="23"/>
                                        </p:tgtEl>
                                        <p:attrNameLst>
                                          <p:attrName>style.rotation</p:attrName>
                                        </p:attrNameLst>
                                      </p:cBhvr>
                                      <p:tavLst>
                                        <p:tav tm="0">
                                          <p:val>
                                            <p:fltVal val="90"/>
                                          </p:val>
                                        </p:tav>
                                        <p:tav tm="100000">
                                          <p:val>
                                            <p:fltVal val="0"/>
                                          </p:val>
                                        </p:tav>
                                      </p:tavLst>
                                    </p:anim>
                                    <p:animEffect transition="in" filter="fade">
                                      <p:cBhvr>
                                        <p:cTn id="4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18" name="Organigramme : Alternative 17">
            <a:extLst>
              <a:ext uri="{FF2B5EF4-FFF2-40B4-BE49-F238E27FC236}">
                <a16:creationId xmlns:a16="http://schemas.microsoft.com/office/drawing/2014/main" id="{873BADAB-BD17-4CAA-9B5C-4DE0E6398349}"/>
              </a:ext>
            </a:extLst>
          </p:cNvPr>
          <p:cNvSpPr/>
          <p:nvPr/>
        </p:nvSpPr>
        <p:spPr>
          <a:xfrm>
            <a:off x="9983755" y="1467909"/>
            <a:ext cx="1979874" cy="3646767"/>
          </a:xfrm>
          <a:prstGeom prst="flowChartAlternateProcess">
            <a:avLst/>
          </a:prstGeom>
          <a:solidFill>
            <a:srgbClr val="9FC76E"/>
          </a:solidFill>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500" b="1" baseline="0" dirty="0">
                <a:effectLst>
                  <a:outerShdw blurRad="38100" dist="38100" dir="2700000" algn="tl">
                    <a:srgbClr val="000000">
                      <a:alpha val="43137"/>
                    </a:srgbClr>
                  </a:outerShdw>
                </a:effectLst>
                <a:latin typeface="Calibri" pitchFamily="34" charset="0"/>
                <a:ea typeface="Calibri"/>
                <a:cs typeface="Times New Roman"/>
              </a:rPr>
              <a:t>Les produits</a:t>
            </a:r>
            <a:br>
              <a:rPr lang="fr-FR" sz="2000" b="1" baseline="0" dirty="0">
                <a:latin typeface="Calibri" pitchFamily="34" charset="0"/>
                <a:ea typeface="Calibri"/>
                <a:cs typeface="Times New Roman"/>
              </a:rPr>
            </a:br>
            <a:r>
              <a:rPr lang="fr-FR" sz="2000" b="1" dirty="0">
                <a:latin typeface="Calibri" pitchFamily="34" charset="0"/>
                <a:ea typeface="Calibri"/>
                <a:cs typeface="Times New Roman"/>
              </a:rPr>
              <a:t>s’élèvent </a:t>
            </a:r>
            <a:r>
              <a:rPr lang="fr-FR" sz="2000" b="1">
                <a:latin typeface="Calibri" pitchFamily="34" charset="0"/>
                <a:ea typeface="Calibri"/>
                <a:cs typeface="Times New Roman"/>
              </a:rPr>
              <a:t>à </a:t>
            </a:r>
            <a:r>
              <a:rPr lang="fr-FR" sz="2600" b="1">
                <a:effectLst>
                  <a:outerShdw blurRad="38100" dist="38100" dir="2700000" algn="tl">
                    <a:srgbClr val="000000">
                      <a:alpha val="43137"/>
                    </a:srgbClr>
                  </a:outerShdw>
                </a:effectLst>
                <a:latin typeface="Calibri" pitchFamily="34" charset="0"/>
                <a:ea typeface="Calibri"/>
                <a:cs typeface="Times New Roman"/>
              </a:rPr>
              <a:t>4.081.145 </a:t>
            </a:r>
            <a:r>
              <a:rPr lang="fr-FR" sz="2600" b="1" dirty="0">
                <a:effectLst>
                  <a:outerShdw blurRad="38100" dist="38100" dir="2700000" algn="tl">
                    <a:srgbClr val="000000">
                      <a:alpha val="43137"/>
                    </a:srgbClr>
                  </a:outerShdw>
                </a:effectLst>
                <a:latin typeface="Calibri" pitchFamily="34" charset="0"/>
                <a:ea typeface="Calibri"/>
                <a:cs typeface="Times New Roman"/>
              </a:rPr>
              <a:t>€</a:t>
            </a:r>
            <a:r>
              <a:rPr lang="fr-FR" sz="2000" b="1" dirty="0">
                <a:latin typeface="Calibri" pitchFamily="34" charset="0"/>
                <a:ea typeface="Calibri"/>
                <a:cs typeface="Times New Roman"/>
              </a:rPr>
              <a:t> </a:t>
            </a:r>
            <a:br>
              <a:rPr lang="fr-FR" sz="2000" b="1" dirty="0">
                <a:latin typeface="Calibri" pitchFamily="34" charset="0"/>
                <a:ea typeface="Calibri"/>
                <a:cs typeface="Times New Roman"/>
              </a:rPr>
            </a:br>
            <a:r>
              <a:rPr lang="fr-FR" sz="1600" b="1" dirty="0">
                <a:latin typeface="Calibri" pitchFamily="34" charset="0"/>
                <a:ea typeface="Calibri"/>
                <a:cs typeface="Times New Roman"/>
              </a:rPr>
              <a:t>soit 7,00 % d’augmentation</a:t>
            </a:r>
            <a:br>
              <a:rPr lang="fr-FR" sz="1600" b="1" dirty="0">
                <a:latin typeface="Calibri" pitchFamily="34" charset="0"/>
                <a:ea typeface="Calibri"/>
                <a:cs typeface="Times New Roman"/>
              </a:rPr>
            </a:br>
            <a:r>
              <a:rPr lang="fr-FR" sz="1600" b="1" dirty="0">
                <a:latin typeface="Calibri" pitchFamily="34" charset="0"/>
                <a:ea typeface="Calibri"/>
                <a:cs typeface="Times New Roman"/>
              </a:rPr>
              <a:t>par rapport au budget initial</a:t>
            </a:r>
            <a:endParaRPr lang="fr-FR" sz="1600" b="1" baseline="0" dirty="0">
              <a:effectLst>
                <a:outerShdw blurRad="38100" dist="38100" dir="2700000" algn="tl">
                  <a:srgbClr val="000000">
                    <a:alpha val="43137"/>
                  </a:srgbClr>
                </a:outerShdw>
              </a:effectLst>
              <a:latin typeface="Calibri" pitchFamily="34" charset="0"/>
              <a:ea typeface="Calibri"/>
              <a:cs typeface="Times New Roman"/>
            </a:endParaRPr>
          </a:p>
        </p:txBody>
      </p:sp>
      <p:graphicFrame>
        <p:nvGraphicFramePr>
          <p:cNvPr id="4" name="Graphique 3">
            <a:extLst>
              <a:ext uri="{FF2B5EF4-FFF2-40B4-BE49-F238E27FC236}">
                <a16:creationId xmlns:a16="http://schemas.microsoft.com/office/drawing/2014/main" id="{38C9156D-C800-426E-A876-50515F2EB55B}"/>
              </a:ext>
            </a:extLst>
          </p:cNvPr>
          <p:cNvGraphicFramePr/>
          <p:nvPr>
            <p:extLst>
              <p:ext uri="{D42A27DB-BD31-4B8C-83A1-F6EECF244321}">
                <p14:modId xmlns:p14="http://schemas.microsoft.com/office/powerpoint/2010/main" val="2971850646"/>
              </p:ext>
            </p:extLst>
          </p:nvPr>
        </p:nvGraphicFramePr>
        <p:xfrm>
          <a:off x="1166327" y="177282"/>
          <a:ext cx="8546839" cy="64692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389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75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12" name="Rectangle 2">
            <a:extLst>
              <a:ext uri="{FF2B5EF4-FFF2-40B4-BE49-F238E27FC236}">
                <a16:creationId xmlns:a16="http://schemas.microsoft.com/office/drawing/2014/main" id="{470EDBD3-F526-49AB-8069-A8A2D4C63C0C}"/>
              </a:ext>
            </a:extLst>
          </p:cNvPr>
          <p:cNvSpPr txBox="1">
            <a:spLocks noChangeArrowheads="1"/>
          </p:cNvSpPr>
          <p:nvPr/>
        </p:nvSpPr>
        <p:spPr>
          <a:xfrm>
            <a:off x="900000" y="567993"/>
            <a:ext cx="11235639" cy="7200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Ventes et Prestations de Services</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13" name="Tableau 12">
            <a:extLst>
              <a:ext uri="{FF2B5EF4-FFF2-40B4-BE49-F238E27FC236}">
                <a16:creationId xmlns:a16="http://schemas.microsoft.com/office/drawing/2014/main" id="{F78B6400-208E-456E-8509-A330B37E3EC9}"/>
              </a:ext>
            </a:extLst>
          </p:cNvPr>
          <p:cNvGraphicFramePr>
            <a:graphicFrameLocks noGrp="1"/>
          </p:cNvGraphicFramePr>
          <p:nvPr>
            <p:extLst>
              <p:ext uri="{D42A27DB-BD31-4B8C-83A1-F6EECF244321}">
                <p14:modId xmlns:p14="http://schemas.microsoft.com/office/powerpoint/2010/main" val="2884143473"/>
              </p:ext>
            </p:extLst>
          </p:nvPr>
        </p:nvGraphicFramePr>
        <p:xfrm>
          <a:off x="2124000" y="1800000"/>
          <a:ext cx="8801106" cy="2849880"/>
        </p:xfrm>
        <a:graphic>
          <a:graphicData uri="http://schemas.openxmlformats.org/drawingml/2006/table">
            <a:tbl>
              <a:tblPr>
                <a:tableStyleId>{08FB837D-C827-4EFA-A057-4D05807E0F7C}</a:tableStyleId>
              </a:tblPr>
              <a:tblGrid>
                <a:gridCol w="5722646">
                  <a:extLst>
                    <a:ext uri="{9D8B030D-6E8A-4147-A177-3AD203B41FA5}">
                      <a16:colId xmlns:a16="http://schemas.microsoft.com/office/drawing/2014/main" val="20000"/>
                    </a:ext>
                  </a:extLst>
                </a:gridCol>
                <a:gridCol w="1821160">
                  <a:extLst>
                    <a:ext uri="{9D8B030D-6E8A-4147-A177-3AD203B41FA5}">
                      <a16:colId xmlns:a16="http://schemas.microsoft.com/office/drawing/2014/main" val="20001"/>
                    </a:ext>
                  </a:extLst>
                </a:gridCol>
                <a:gridCol w="1257300">
                  <a:extLst>
                    <a:ext uri="{9D8B030D-6E8A-4147-A177-3AD203B41FA5}">
                      <a16:colId xmlns:a16="http://schemas.microsoft.com/office/drawing/2014/main" val="1426794423"/>
                    </a:ext>
                  </a:extLst>
                </a:gridCol>
              </a:tblGrid>
              <a:tr h="370840">
                <a:tc>
                  <a:txBody>
                    <a:bodyPr/>
                    <a:lstStyle/>
                    <a:p>
                      <a:pPr algn="ctr"/>
                      <a:r>
                        <a:rPr lang="fr-FR" sz="2500" dirty="0">
                          <a:latin typeface="Calibri" panose="020F0502020204030204" pitchFamily="34" charset="0"/>
                        </a:rPr>
                        <a:t>Participation des Comité</a:t>
                      </a:r>
                      <a:r>
                        <a:rPr lang="fr-FR" sz="2500" baseline="0" dirty="0">
                          <a:latin typeface="Calibri" panose="020F0502020204030204" pitchFamily="34" charset="0"/>
                        </a:rPr>
                        <a:t>s Départementaux</a:t>
                      </a:r>
                    </a:p>
                    <a:p>
                      <a:pPr algn="ctr"/>
                      <a:r>
                        <a:rPr lang="fr-FR" sz="2500" baseline="0" dirty="0">
                          <a:latin typeface="Calibri" panose="020F0502020204030204" pitchFamily="34" charset="0"/>
                        </a:rPr>
                        <a:t>à l’Information Numérique</a:t>
                      </a:r>
                      <a:endParaRPr lang="fr-FR" sz="2500" b="0" i="1" dirty="0">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43.072 €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+277 €</a:t>
                      </a:r>
                    </a:p>
                  </a:txBody>
                  <a:tcPr anchor="ctr"/>
                </a:tc>
                <a:extLst>
                  <a:ext uri="{0D108BD9-81ED-4DB2-BD59-A6C34878D82A}">
                    <a16:rowId xmlns:a16="http://schemas.microsoft.com/office/drawing/2014/main" val="10000"/>
                  </a:ext>
                </a:extLst>
              </a:tr>
              <a:tr h="370840">
                <a:tc>
                  <a:txBody>
                    <a:bodyPr/>
                    <a:lstStyle/>
                    <a:p>
                      <a:pPr algn="ctr"/>
                      <a:r>
                        <a:rPr lang="fr-FR" sz="2500" dirty="0">
                          <a:latin typeface="Calibri" panose="020F0502020204030204" pitchFamily="34" charset="0"/>
                        </a:rPr>
                        <a:t>Recettes des Partenariats</a:t>
                      </a:r>
                      <a:br>
                        <a:rPr lang="fr-FR" sz="2500" dirty="0">
                          <a:latin typeface="Calibri" panose="020F0502020204030204" pitchFamily="34" charset="0"/>
                        </a:rPr>
                      </a:br>
                      <a:r>
                        <a:rPr lang="fr-FR" sz="1800" i="1" baseline="0" dirty="0" err="1">
                          <a:latin typeface="Calibri" panose="020F0502020204030204" pitchFamily="34" charset="0"/>
                        </a:rPr>
                        <a:t>Wesco</a:t>
                      </a:r>
                      <a:r>
                        <a:rPr lang="fr-FR" sz="1800" i="1" baseline="0" dirty="0">
                          <a:latin typeface="Calibri" panose="020F0502020204030204" pitchFamily="34" charset="0"/>
                        </a:rPr>
                        <a:t> - Decathlon Pro - </a:t>
                      </a:r>
                      <a:r>
                        <a:rPr lang="fr-FR" sz="1800" i="1" baseline="0" dirty="0" err="1">
                          <a:latin typeface="Calibri" panose="020F0502020204030204" pitchFamily="34" charset="0"/>
                        </a:rPr>
                        <a:t>Objetrama</a:t>
                      </a:r>
                      <a:r>
                        <a:rPr lang="fr-FR" sz="1800" i="1" baseline="0" dirty="0">
                          <a:latin typeface="Calibri" panose="020F0502020204030204" pitchFamily="34" charset="0"/>
                        </a:rPr>
                        <a:t> - MGEN</a:t>
                      </a:r>
                      <a:r>
                        <a:rPr lang="fr-FR" sz="2000" i="1" baseline="0" dirty="0">
                          <a:latin typeface="Calibri" panose="020F0502020204030204" pitchFamily="34" charset="0"/>
                        </a:rPr>
                        <a:t> </a:t>
                      </a:r>
                      <a:endParaRPr lang="fr-FR" sz="2000" b="0" i="1" dirty="0">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39.833 €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+5.833 €</a:t>
                      </a:r>
                    </a:p>
                  </a:txBody>
                  <a:tcPr anchor="ctr"/>
                </a:tc>
                <a:extLst>
                  <a:ext uri="{0D108BD9-81ED-4DB2-BD59-A6C34878D82A}">
                    <a16:rowId xmlns:a16="http://schemas.microsoft.com/office/drawing/2014/main" val="10001"/>
                  </a:ext>
                </a:extLst>
              </a:tr>
              <a:tr h="370840">
                <a:tc>
                  <a:txBody>
                    <a:bodyPr/>
                    <a:lstStyle/>
                    <a:p>
                      <a:pPr algn="ctr"/>
                      <a:r>
                        <a:rPr lang="fr-FR" sz="2500" dirty="0">
                          <a:latin typeface="Calibri" panose="020F0502020204030204" pitchFamily="34" charset="0"/>
                        </a:rPr>
                        <a:t>Autres Ventes</a:t>
                      </a:r>
                      <a:r>
                        <a:rPr lang="fr-FR" sz="2500" baseline="0" dirty="0">
                          <a:latin typeface="Calibri" panose="020F0502020204030204" pitchFamily="34" charset="0"/>
                        </a:rPr>
                        <a:t> &amp; Prestations</a:t>
                      </a:r>
                      <a:br>
                        <a:rPr lang="fr-FR" sz="2500" dirty="0">
                          <a:latin typeface="Calibri" panose="020F0502020204030204" pitchFamily="34" charset="0"/>
                        </a:rPr>
                      </a:br>
                      <a:r>
                        <a:rPr lang="fr-FR" sz="1800" i="1" dirty="0">
                          <a:latin typeface="Calibri" panose="020F0502020204030204" pitchFamily="34" charset="0"/>
                        </a:rPr>
                        <a:t>Droits d’inscription aux Stages de Formation</a:t>
                      </a:r>
                      <a:endParaRPr lang="fr-FR" sz="1800" b="0" i="1" dirty="0">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4.329 €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-4.921 €</a:t>
                      </a:r>
                    </a:p>
                  </a:txBody>
                  <a:tcPr anchor="ctr"/>
                </a:tc>
                <a:extLst>
                  <a:ext uri="{0D108BD9-81ED-4DB2-BD59-A6C34878D82A}">
                    <a16:rowId xmlns:a16="http://schemas.microsoft.com/office/drawing/2014/main" val="10002"/>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VENTES</a:t>
                      </a:r>
                      <a:r>
                        <a:rPr lang="fr-FR" sz="2500" b="1" baseline="0" dirty="0">
                          <a:effectLst>
                            <a:outerShdw blurRad="38100" dist="38100" dir="2700000" algn="tl">
                              <a:srgbClr val="000000">
                                <a:alpha val="43137"/>
                              </a:srgbClr>
                            </a:outerShdw>
                          </a:effectLst>
                          <a:latin typeface="Calibri" panose="020F0502020204030204" pitchFamily="34" charset="0"/>
                        </a:rPr>
                        <a:t> &amp; PRESTATIONS</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87.234</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+1.189 €</a:t>
                      </a:r>
                    </a:p>
                  </a:txBody>
                  <a:tcPr anchor="ctr"/>
                </a:tc>
                <a:extLst>
                  <a:ext uri="{0D108BD9-81ED-4DB2-BD59-A6C34878D82A}">
                    <a16:rowId xmlns:a16="http://schemas.microsoft.com/office/drawing/2014/main" val="10003"/>
                  </a:ext>
                </a:extLst>
              </a:tr>
            </a:tbl>
          </a:graphicData>
        </a:graphic>
      </p:graphicFrame>
      <p:pic>
        <p:nvPicPr>
          <p:cNvPr id="14" name="Image 13">
            <a:extLst>
              <a:ext uri="{FF2B5EF4-FFF2-40B4-BE49-F238E27FC236}">
                <a16:creationId xmlns:a16="http://schemas.microsoft.com/office/drawing/2014/main" id="{69AF9A0B-2B9B-4364-A617-33538A35E4DF}"/>
              </a:ext>
            </a:extLst>
          </p:cNvPr>
          <p:cNvPicPr>
            <a:picLocks noChangeAspect="1"/>
          </p:cNvPicPr>
          <p:nvPr/>
        </p:nvPicPr>
        <p:blipFill>
          <a:blip r:embed="rId3"/>
          <a:stretch>
            <a:fillRect/>
          </a:stretch>
        </p:blipFill>
        <p:spPr>
          <a:xfrm>
            <a:off x="5362277" y="5065913"/>
            <a:ext cx="2032626" cy="343753"/>
          </a:xfrm>
          <a:prstGeom prst="rect">
            <a:avLst/>
          </a:prstGeom>
        </p:spPr>
      </p:pic>
      <p:pic>
        <p:nvPicPr>
          <p:cNvPr id="15" name="Image 14">
            <a:extLst>
              <a:ext uri="{FF2B5EF4-FFF2-40B4-BE49-F238E27FC236}">
                <a16:creationId xmlns:a16="http://schemas.microsoft.com/office/drawing/2014/main" id="{D7133650-A99D-4DBA-8DB2-B82266339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596923"/>
            <a:ext cx="969186" cy="645065"/>
          </a:xfrm>
          <a:prstGeom prst="rect">
            <a:avLst/>
          </a:prstGeom>
        </p:spPr>
      </p:pic>
      <p:pic>
        <p:nvPicPr>
          <p:cNvPr id="16" name="Image 15">
            <a:extLst>
              <a:ext uri="{FF2B5EF4-FFF2-40B4-BE49-F238E27FC236}">
                <a16:creationId xmlns:a16="http://schemas.microsoft.com/office/drawing/2014/main" id="{40512FDB-188E-459E-80A1-E9F99A6FF28D}"/>
              </a:ext>
            </a:extLst>
          </p:cNvPr>
          <p:cNvPicPr>
            <a:picLocks noChangeAspect="1"/>
          </p:cNvPicPr>
          <p:nvPr/>
        </p:nvPicPr>
        <p:blipFill>
          <a:blip r:embed="rId5"/>
          <a:stretch>
            <a:fillRect/>
          </a:stretch>
        </p:blipFill>
        <p:spPr>
          <a:xfrm>
            <a:off x="7723470" y="5027035"/>
            <a:ext cx="2250954" cy="452855"/>
          </a:xfrm>
          <a:prstGeom prst="rect">
            <a:avLst/>
          </a:prstGeom>
        </p:spPr>
      </p:pic>
      <p:pic>
        <p:nvPicPr>
          <p:cNvPr id="17" name="Image 16">
            <a:extLst>
              <a:ext uri="{FF2B5EF4-FFF2-40B4-BE49-F238E27FC236}">
                <a16:creationId xmlns:a16="http://schemas.microsoft.com/office/drawing/2014/main" id="{EA7DF20D-02F7-4947-AA0D-949EAF6D6441}"/>
              </a:ext>
            </a:extLst>
          </p:cNvPr>
          <p:cNvPicPr>
            <a:picLocks noChangeAspect="1"/>
          </p:cNvPicPr>
          <p:nvPr/>
        </p:nvPicPr>
        <p:blipFill>
          <a:blip r:embed="rId6"/>
          <a:stretch>
            <a:fillRect/>
          </a:stretch>
        </p:blipFill>
        <p:spPr>
          <a:xfrm>
            <a:off x="3001084" y="5117527"/>
            <a:ext cx="2032626" cy="240527"/>
          </a:xfrm>
          <a:prstGeom prst="rect">
            <a:avLst/>
          </a:prstGeom>
        </p:spPr>
      </p:pic>
    </p:spTree>
    <p:extLst>
      <p:ext uri="{BB962C8B-B14F-4D97-AF65-F5344CB8AC3E}">
        <p14:creationId xmlns:p14="http://schemas.microsoft.com/office/powerpoint/2010/main" val="40613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27ACA0A9-2F91-4253-8471-E24E21726366}"/>
              </a:ext>
            </a:extLst>
          </p:cNvPr>
          <p:cNvSpPr txBox="1">
            <a:spLocks noChangeArrowheads="1"/>
          </p:cNvSpPr>
          <p:nvPr/>
        </p:nvSpPr>
        <p:spPr>
          <a:xfrm>
            <a:off x="900000" y="567993"/>
            <a:ext cx="11292000" cy="7200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latin typeface="Bauhaus" pitchFamily="2" charset="0"/>
              </a:rPr>
              <a:t>Subventions d’Exploitation</a:t>
            </a:r>
            <a:endParaRPr lang="fr-FR" sz="4000" b="1" i="1" dirty="0">
              <a:solidFill>
                <a:schemeClr val="accent6">
                  <a:lumMod val="75000"/>
                </a:schemeClr>
              </a:solidFill>
              <a:effectLst>
                <a:outerShdw blurRad="38100" dist="38100" dir="2700000" algn="tl">
                  <a:srgbClr val="000000">
                    <a:alpha val="43137"/>
                  </a:srgbClr>
                </a:outerShdw>
              </a:effectLst>
              <a:latin typeface="Bauhaus" pitchFamily="2" charset="0"/>
            </a:endParaRPr>
          </a:p>
        </p:txBody>
      </p:sp>
      <p:graphicFrame>
        <p:nvGraphicFramePr>
          <p:cNvPr id="5" name="Tableau 4">
            <a:extLst>
              <a:ext uri="{FF2B5EF4-FFF2-40B4-BE49-F238E27FC236}">
                <a16:creationId xmlns:a16="http://schemas.microsoft.com/office/drawing/2014/main" id="{83BA5D00-D674-4F0E-9B37-5F04E2CA6298}"/>
              </a:ext>
            </a:extLst>
          </p:cNvPr>
          <p:cNvGraphicFramePr>
            <a:graphicFrameLocks noGrp="1"/>
          </p:cNvGraphicFramePr>
          <p:nvPr>
            <p:extLst>
              <p:ext uri="{D42A27DB-BD31-4B8C-83A1-F6EECF244321}">
                <p14:modId xmlns:p14="http://schemas.microsoft.com/office/powerpoint/2010/main" val="2311010497"/>
              </p:ext>
            </p:extLst>
          </p:nvPr>
        </p:nvGraphicFramePr>
        <p:xfrm>
          <a:off x="2124000" y="1800000"/>
          <a:ext cx="8782050" cy="2362200"/>
        </p:xfrm>
        <a:graphic>
          <a:graphicData uri="http://schemas.openxmlformats.org/drawingml/2006/table">
            <a:tbl>
              <a:tblPr>
                <a:tableStyleId>{08FB837D-C827-4EFA-A057-4D05807E0F7C}</a:tableStyleId>
              </a:tblPr>
              <a:tblGrid>
                <a:gridCol w="5722646">
                  <a:extLst>
                    <a:ext uri="{9D8B030D-6E8A-4147-A177-3AD203B41FA5}">
                      <a16:colId xmlns:a16="http://schemas.microsoft.com/office/drawing/2014/main" val="20000"/>
                    </a:ext>
                  </a:extLst>
                </a:gridCol>
                <a:gridCol w="1820985">
                  <a:extLst>
                    <a:ext uri="{9D8B030D-6E8A-4147-A177-3AD203B41FA5}">
                      <a16:colId xmlns:a16="http://schemas.microsoft.com/office/drawing/2014/main" val="20001"/>
                    </a:ext>
                  </a:extLst>
                </a:gridCol>
                <a:gridCol w="1238419">
                  <a:extLst>
                    <a:ext uri="{9D8B030D-6E8A-4147-A177-3AD203B41FA5}">
                      <a16:colId xmlns:a16="http://schemas.microsoft.com/office/drawing/2014/main" val="693655163"/>
                    </a:ext>
                  </a:extLst>
                </a:gridCol>
              </a:tblGrid>
              <a:tr h="370840">
                <a:tc>
                  <a:txBody>
                    <a:bodyPr/>
                    <a:lstStyle/>
                    <a:p>
                      <a:pPr algn="ctr"/>
                      <a:r>
                        <a:rPr lang="fr-FR" sz="2500" dirty="0">
                          <a:latin typeface="Calibri" panose="020F0502020204030204" pitchFamily="34" charset="0"/>
                        </a:rPr>
                        <a:t>Ministère</a:t>
                      </a:r>
                      <a:r>
                        <a:rPr lang="fr-FR" sz="2500" baseline="0" dirty="0">
                          <a:latin typeface="Calibri" panose="020F0502020204030204" pitchFamily="34" charset="0"/>
                        </a:rPr>
                        <a:t> des Sports </a:t>
                      </a:r>
                      <a:r>
                        <a:rPr lang="fr-FR" sz="1800" i="1" baseline="0" dirty="0">
                          <a:latin typeface="Calibri" panose="020F0502020204030204" pitchFamily="34" charset="0"/>
                        </a:rPr>
                        <a:t>(Convention d’Objectif)</a:t>
                      </a:r>
                      <a:endParaRPr lang="fr-FR" sz="1800" b="0" i="1" dirty="0">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220.000 €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+22.000 €</a:t>
                      </a:r>
                    </a:p>
                  </a:txBody>
                  <a:tcPr anchor="ct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dirty="0">
                          <a:latin typeface="Calibri" panose="020F0502020204030204" pitchFamily="34" charset="0"/>
                        </a:rPr>
                        <a:t>Ministère </a:t>
                      </a:r>
                      <a:r>
                        <a:rPr lang="fr-FR" sz="2500" baseline="0" dirty="0">
                          <a:latin typeface="Calibri" panose="020F0502020204030204" pitchFamily="34" charset="0"/>
                        </a:rPr>
                        <a:t>des Sports </a:t>
                      </a:r>
                      <a:r>
                        <a:rPr lang="fr-FR" sz="1800" b="0" i="1" dirty="0">
                          <a:effectLst/>
                          <a:latin typeface="Calibri" panose="020F0502020204030204" pitchFamily="34" charset="0"/>
                        </a:rPr>
                        <a:t>(Valorisation</a:t>
                      </a:r>
                      <a:r>
                        <a:rPr lang="fr-FR" sz="1800" b="0" i="1" baseline="0" dirty="0">
                          <a:effectLst/>
                          <a:latin typeface="Calibri" panose="020F0502020204030204" pitchFamily="34" charset="0"/>
                        </a:rPr>
                        <a:t> du Poste de CTN)</a:t>
                      </a:r>
                      <a:endParaRPr lang="fr-FR" sz="1800" b="0" i="1" dirty="0">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effectLst>
                            <a:outerShdw blurRad="38100" dist="38100" dir="2700000" algn="tl">
                              <a:srgbClr val="000000">
                                <a:alpha val="43137"/>
                              </a:srgbClr>
                            </a:outerShdw>
                          </a:effectLst>
                          <a:latin typeface="Calibri" panose="020F0502020204030204" pitchFamily="34" charset="0"/>
                        </a:rPr>
                        <a:t>77.928</a:t>
                      </a:r>
                      <a:r>
                        <a:rPr lang="fr-FR" sz="2500" b="1" baseline="0" dirty="0">
                          <a:effectLst>
                            <a:outerShdw blurRad="38100" dist="38100" dir="2700000" algn="tl">
                              <a:srgbClr val="000000">
                                <a:alpha val="43137"/>
                              </a:srgbClr>
                            </a:outerShdw>
                          </a:effectLst>
                          <a:latin typeface="Calibri" panose="020F0502020204030204" pitchFamily="34" charset="0"/>
                        </a:rPr>
                        <a:t> €</a:t>
                      </a:r>
                      <a:endParaRPr lang="fr-FR" sz="2500" b="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+1.928 €</a:t>
                      </a:r>
                    </a:p>
                  </a:txBody>
                  <a:tcPr anchor="ctr"/>
                </a:tc>
                <a:extLst>
                  <a:ext uri="{0D108BD9-81ED-4DB2-BD59-A6C34878D82A}">
                    <a16:rowId xmlns:a16="http://schemas.microsoft.com/office/drawing/2014/main" val="1731877585"/>
                  </a:ext>
                </a:extLst>
              </a:tr>
              <a:tr h="370840">
                <a:tc>
                  <a:txBody>
                    <a:bodyPr/>
                    <a:lstStyle/>
                    <a:p>
                      <a:pPr algn="ctr"/>
                      <a:r>
                        <a:rPr lang="fr-FR" sz="2500" dirty="0">
                          <a:latin typeface="Calibri" panose="020F0502020204030204" pitchFamily="34" charset="0"/>
                        </a:rPr>
                        <a:t>Délégation </a:t>
                      </a:r>
                      <a:r>
                        <a:rPr lang="fr-FR" sz="2500" baseline="0" dirty="0">
                          <a:latin typeface="Calibri" panose="020F0502020204030204" pitchFamily="34" charset="0"/>
                        </a:rPr>
                        <a:t>Sécurité et Circulation Routière</a:t>
                      </a:r>
                      <a:endParaRPr lang="fr-FR" sz="2500" b="0" dirty="0">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10.500</a:t>
                      </a:r>
                      <a:r>
                        <a:rPr lang="fr-FR" sz="2500" b="1" baseline="0" dirty="0">
                          <a:effectLst>
                            <a:outerShdw blurRad="38100" dist="38100" dir="2700000" algn="tl">
                              <a:srgbClr val="000000">
                                <a:alpha val="43137"/>
                              </a:srgbClr>
                            </a:outerShdw>
                          </a:effectLst>
                          <a:latin typeface="Calibri" panose="020F0502020204030204" pitchFamily="34" charset="0"/>
                        </a:rPr>
                        <a:t> €</a:t>
                      </a:r>
                      <a:endParaRPr lang="fr-FR" sz="2500" b="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0 €</a:t>
                      </a:r>
                    </a:p>
                  </a:txBody>
                  <a:tcPr anchor="ct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dirty="0">
                          <a:latin typeface="Calibri" panose="020F0502020204030204" pitchFamily="34" charset="0"/>
                        </a:rPr>
                        <a:t>CNDS </a:t>
                      </a:r>
                      <a:r>
                        <a:rPr lang="fr-FR" sz="1800" i="1" dirty="0">
                          <a:latin typeface="Calibri" panose="020F0502020204030204" pitchFamily="34" charset="0"/>
                        </a:rPr>
                        <a:t>(Licence Passerelle)</a:t>
                      </a:r>
                      <a:endParaRPr lang="fr-FR" sz="1800" b="1" i="1"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2500" b="1" baseline="0" dirty="0">
                          <a:effectLst>
                            <a:outerShdw blurRad="38100" dist="38100" dir="2700000" algn="tl">
                              <a:srgbClr val="000000">
                                <a:alpha val="43137"/>
                              </a:srgbClr>
                            </a:outerShdw>
                          </a:effectLst>
                          <a:latin typeface="Calibri" panose="020F0502020204030204" pitchFamily="34" charset="0"/>
                        </a:rPr>
                        <a:t>50.000 €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+50.000 €</a:t>
                      </a:r>
                    </a:p>
                  </a:txBody>
                  <a:tcPr anchor="ctr"/>
                </a:tc>
                <a:extLst>
                  <a:ext uri="{0D108BD9-81ED-4DB2-BD59-A6C34878D82A}">
                    <a16:rowId xmlns:a16="http://schemas.microsoft.com/office/drawing/2014/main" val="1629007044"/>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SUBVENTIONS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358.428</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+73.928 €</a:t>
                      </a:r>
                    </a:p>
                  </a:txBody>
                  <a:tcPr anchor="ctr"/>
                </a:tc>
                <a:extLst>
                  <a:ext uri="{0D108BD9-81ED-4DB2-BD59-A6C34878D82A}">
                    <a16:rowId xmlns:a16="http://schemas.microsoft.com/office/drawing/2014/main" val="10003"/>
                  </a:ext>
                </a:extLst>
              </a:tr>
            </a:tbl>
          </a:graphicData>
        </a:graphic>
      </p:graphicFrame>
      <p:pic>
        <p:nvPicPr>
          <p:cNvPr id="10" name="Image 9">
            <a:extLst>
              <a:ext uri="{FF2B5EF4-FFF2-40B4-BE49-F238E27FC236}">
                <a16:creationId xmlns:a16="http://schemas.microsoft.com/office/drawing/2014/main" id="{D28A1A0C-BB2B-4BD2-85D0-AE43E9E8E49D}"/>
              </a:ext>
            </a:extLst>
          </p:cNvPr>
          <p:cNvPicPr>
            <a:picLocks noChangeAspect="1"/>
          </p:cNvPicPr>
          <p:nvPr/>
        </p:nvPicPr>
        <p:blipFill>
          <a:blip r:embed="rId3"/>
          <a:stretch>
            <a:fillRect/>
          </a:stretch>
        </p:blipFill>
        <p:spPr>
          <a:xfrm>
            <a:off x="4339127" y="4844879"/>
            <a:ext cx="2411298" cy="810196"/>
          </a:xfrm>
          <a:prstGeom prst="rect">
            <a:avLst/>
          </a:prstGeom>
        </p:spPr>
      </p:pic>
      <p:pic>
        <p:nvPicPr>
          <p:cNvPr id="11" name="Image 10">
            <a:extLst>
              <a:ext uri="{FF2B5EF4-FFF2-40B4-BE49-F238E27FC236}">
                <a16:creationId xmlns:a16="http://schemas.microsoft.com/office/drawing/2014/main" id="{2CA15F20-0303-44C9-95ED-358073ED3113}"/>
              </a:ext>
            </a:extLst>
          </p:cNvPr>
          <p:cNvPicPr>
            <a:picLocks noChangeAspect="1"/>
          </p:cNvPicPr>
          <p:nvPr/>
        </p:nvPicPr>
        <p:blipFill>
          <a:blip r:embed="rId4"/>
          <a:stretch>
            <a:fillRect/>
          </a:stretch>
        </p:blipFill>
        <p:spPr>
          <a:xfrm>
            <a:off x="7169450" y="4844879"/>
            <a:ext cx="2025901" cy="802393"/>
          </a:xfrm>
          <a:prstGeom prst="rect">
            <a:avLst/>
          </a:prstGeom>
        </p:spPr>
      </p:pic>
    </p:spTree>
    <p:extLst>
      <p:ext uri="{BB962C8B-B14F-4D97-AF65-F5344CB8AC3E}">
        <p14:creationId xmlns:p14="http://schemas.microsoft.com/office/powerpoint/2010/main" val="17407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27C1CC83-8777-4259-8F10-16497F102C2C}"/>
              </a:ext>
            </a:extLst>
          </p:cNvPr>
          <p:cNvSpPr txBox="1">
            <a:spLocks noChangeArrowheads="1"/>
          </p:cNvSpPr>
          <p:nvPr/>
        </p:nvSpPr>
        <p:spPr>
          <a:xfrm>
            <a:off x="900000" y="567993"/>
            <a:ext cx="11292000" cy="720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Affiliations &amp; Adhésions</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91D58AC6-A768-45F5-B6B8-D059CA20AB13}"/>
              </a:ext>
            </a:extLst>
          </p:cNvPr>
          <p:cNvGraphicFramePr>
            <a:graphicFrameLocks noGrp="1"/>
          </p:cNvGraphicFramePr>
          <p:nvPr>
            <p:extLst>
              <p:ext uri="{D42A27DB-BD31-4B8C-83A1-F6EECF244321}">
                <p14:modId xmlns:p14="http://schemas.microsoft.com/office/powerpoint/2010/main" val="1331847326"/>
              </p:ext>
            </p:extLst>
          </p:nvPr>
        </p:nvGraphicFramePr>
        <p:xfrm>
          <a:off x="2124000" y="1800000"/>
          <a:ext cx="8791576" cy="868680"/>
        </p:xfrm>
        <a:graphic>
          <a:graphicData uri="http://schemas.openxmlformats.org/drawingml/2006/table">
            <a:tbl>
              <a:tblPr>
                <a:tableStyleId>{08FB837D-C827-4EFA-A057-4D05807E0F7C}</a:tableStyleId>
              </a:tblPr>
              <a:tblGrid>
                <a:gridCol w="5722646">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240130">
                  <a:extLst>
                    <a:ext uri="{9D8B030D-6E8A-4147-A177-3AD203B41FA5}">
                      <a16:colId xmlns:a16="http://schemas.microsoft.com/office/drawing/2014/main" val="554328986"/>
                    </a:ext>
                  </a:extLst>
                </a:gridCol>
              </a:tblGrid>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AFFILIATIONS &amp; ADHÉSIONS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2.587.404</a:t>
                      </a:r>
                      <a:r>
                        <a:rPr lang="fr-FR" sz="2500" b="1" baseline="0" dirty="0">
                          <a:effectLst>
                            <a:outerShdw blurRad="38100" dist="38100" dir="2700000" algn="tl">
                              <a:srgbClr val="000000">
                                <a:alpha val="43137"/>
                              </a:srgbClr>
                            </a:outerShdw>
                          </a:effectLst>
                          <a:latin typeface="Calibri" panose="020F0502020204030204" pitchFamily="34" charset="0"/>
                        </a:rPr>
                        <a:t> €</a:t>
                      </a:r>
                      <a:endParaRPr lang="fr-FR" sz="2000" b="0" dirty="0">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rPr>
                        <a:t>+37.035 €</a:t>
                      </a:r>
                    </a:p>
                  </a:txBody>
                  <a:tcPr anchor="ctr"/>
                </a:tc>
                <a:extLst>
                  <a:ext uri="{0D108BD9-81ED-4DB2-BD59-A6C34878D82A}">
                    <a16:rowId xmlns:a16="http://schemas.microsoft.com/office/drawing/2014/main" val="10000"/>
                  </a:ext>
                </a:extLst>
              </a:tr>
              <a:tr h="370840">
                <a:tc>
                  <a:txBody>
                    <a:bodyPr/>
                    <a:lstStyle/>
                    <a:p>
                      <a:pPr algn="ctr"/>
                      <a:r>
                        <a:rPr lang="fr-FR" sz="2000" b="0" i="1" dirty="0">
                          <a:effectLst/>
                          <a:latin typeface="Calibri" panose="020F0502020204030204" pitchFamily="34" charset="0"/>
                        </a:rPr>
                        <a:t>dont</a:t>
                      </a:r>
                      <a:r>
                        <a:rPr lang="fr-FR" sz="2000" b="0" i="1" baseline="0" dirty="0">
                          <a:effectLst/>
                          <a:latin typeface="Calibri" panose="020F0502020204030204" pitchFamily="34" charset="0"/>
                        </a:rPr>
                        <a:t> part Ligue de l’enseignement</a:t>
                      </a:r>
                      <a:endParaRPr lang="fr-FR" sz="2000" b="0" i="1" dirty="0">
                        <a:effectLst/>
                        <a:latin typeface="Calibri" panose="020F0502020204030204" pitchFamily="34" charset="0"/>
                      </a:endParaRPr>
                    </a:p>
                  </a:txBody>
                  <a:tcPr anchor="ctr"/>
                </a:tc>
                <a:tc>
                  <a:txBody>
                    <a:bodyPr/>
                    <a:lstStyle/>
                    <a:p>
                      <a:pPr algn="ctr"/>
                      <a:r>
                        <a:rPr lang="fr-FR" sz="2000" b="0" i="1" dirty="0">
                          <a:effectLst/>
                          <a:latin typeface="Calibri" panose="020F0502020204030204" pitchFamily="34" charset="0"/>
                        </a:rPr>
                        <a:t>1.552.961</a:t>
                      </a:r>
                      <a:r>
                        <a:rPr lang="fr-FR" sz="2000" b="0" i="1" baseline="0" dirty="0">
                          <a:effectLst/>
                          <a:latin typeface="Calibri" panose="020F0502020204030204" pitchFamily="34" charset="0"/>
                        </a:rPr>
                        <a:t> €</a:t>
                      </a:r>
                      <a:endParaRPr lang="fr-FR" sz="2000" b="0" i="1" dirty="0">
                        <a:effectLst/>
                        <a:latin typeface="Calibri" panose="020F0502020204030204" pitchFamily="34" charset="0"/>
                      </a:endParaRP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0 €</a:t>
                      </a:r>
                    </a:p>
                  </a:txBody>
                  <a:tcPr anchor="ctr"/>
                </a:tc>
                <a:extLst>
                  <a:ext uri="{0D108BD9-81ED-4DB2-BD59-A6C34878D82A}">
                    <a16:rowId xmlns:a16="http://schemas.microsoft.com/office/drawing/2014/main" val="10001"/>
                  </a:ext>
                </a:extLst>
              </a:tr>
            </a:tbl>
          </a:graphicData>
        </a:graphic>
      </p:graphicFrame>
      <p:graphicFrame>
        <p:nvGraphicFramePr>
          <p:cNvPr id="5" name="Graphique 4">
            <a:extLst>
              <a:ext uri="{FF2B5EF4-FFF2-40B4-BE49-F238E27FC236}">
                <a16:creationId xmlns:a16="http://schemas.microsoft.com/office/drawing/2014/main" id="{B75D261A-10E7-4912-9258-DCB31165A9C7}"/>
              </a:ext>
            </a:extLst>
          </p:cNvPr>
          <p:cNvGraphicFramePr/>
          <p:nvPr>
            <p:extLst>
              <p:ext uri="{D42A27DB-BD31-4B8C-83A1-F6EECF244321}">
                <p14:modId xmlns:p14="http://schemas.microsoft.com/office/powerpoint/2010/main" val="1830254196"/>
              </p:ext>
            </p:extLst>
          </p:nvPr>
        </p:nvGraphicFramePr>
        <p:xfrm>
          <a:off x="1010866" y="3429819"/>
          <a:ext cx="5328592"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au 6">
            <a:extLst>
              <a:ext uri="{FF2B5EF4-FFF2-40B4-BE49-F238E27FC236}">
                <a16:creationId xmlns:a16="http://schemas.microsoft.com/office/drawing/2014/main" id="{5E381197-F78A-44E9-9D36-5AF6CD231FAD}"/>
              </a:ext>
            </a:extLst>
          </p:cNvPr>
          <p:cNvGraphicFramePr>
            <a:graphicFrameLocks noGrp="1"/>
          </p:cNvGraphicFramePr>
          <p:nvPr>
            <p:extLst>
              <p:ext uri="{D42A27DB-BD31-4B8C-83A1-F6EECF244321}">
                <p14:modId xmlns:p14="http://schemas.microsoft.com/office/powerpoint/2010/main" val="2830999038"/>
              </p:ext>
            </p:extLst>
          </p:nvPr>
        </p:nvGraphicFramePr>
        <p:xfrm>
          <a:off x="6771506" y="3088711"/>
          <a:ext cx="4978697" cy="2121272"/>
        </p:xfrm>
        <a:graphic>
          <a:graphicData uri="http://schemas.openxmlformats.org/drawingml/2006/table">
            <a:tbl>
              <a:tblPr>
                <a:tableStyleId>{08FB837D-C827-4EFA-A057-4D05807E0F7C}</a:tableStyleId>
              </a:tblPr>
              <a:tblGrid>
                <a:gridCol w="2346460">
                  <a:extLst>
                    <a:ext uri="{9D8B030D-6E8A-4147-A177-3AD203B41FA5}">
                      <a16:colId xmlns:a16="http://schemas.microsoft.com/office/drawing/2014/main" val="20000"/>
                    </a:ext>
                  </a:extLst>
                </a:gridCol>
                <a:gridCol w="1449284">
                  <a:extLst>
                    <a:ext uri="{9D8B030D-6E8A-4147-A177-3AD203B41FA5}">
                      <a16:colId xmlns:a16="http://schemas.microsoft.com/office/drawing/2014/main" val="20001"/>
                    </a:ext>
                  </a:extLst>
                </a:gridCol>
                <a:gridCol w="1182953">
                  <a:extLst>
                    <a:ext uri="{9D8B030D-6E8A-4147-A177-3AD203B41FA5}">
                      <a16:colId xmlns:a16="http://schemas.microsoft.com/office/drawing/2014/main" val="20002"/>
                    </a:ext>
                  </a:extLst>
                </a:gridCol>
              </a:tblGrid>
              <a:tr h="444447">
                <a:tc>
                  <a:txBody>
                    <a:bodyPr/>
                    <a:lstStyle/>
                    <a:p>
                      <a:pPr algn="ctr"/>
                      <a:endParaRPr lang="fr-FR" sz="1900" b="0" dirty="0">
                        <a:effectLst/>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r>
                        <a:rPr lang="fr-FR" sz="1200" i="1" dirty="0">
                          <a:effectLst/>
                          <a:latin typeface="Calibri" panose="020F0502020204030204" pitchFamily="34" charset="0"/>
                          <a:cs typeface="Calibri" panose="020F0502020204030204" pitchFamily="34" charset="0"/>
                        </a:rPr>
                        <a:t>Réalisé</a:t>
                      </a:r>
                      <a:endParaRPr lang="fr-FR" sz="1200" b="0" i="1" dirty="0">
                        <a:effectLst/>
                        <a:latin typeface="Calibri" panose="020F0502020204030204" pitchFamily="34" charset="0"/>
                        <a:cs typeface="Calibri" panose="020F0502020204030204" pitchFamily="34" charset="0"/>
                      </a:endParaRPr>
                    </a:p>
                  </a:txBody>
                  <a:tcPr anchor="ctr"/>
                </a:tc>
                <a:tc>
                  <a:txBody>
                    <a:bodyPr/>
                    <a:lstStyle/>
                    <a:p>
                      <a:pPr algn="ctr"/>
                      <a:r>
                        <a:rPr lang="fr-FR" sz="1200" i="1" dirty="0">
                          <a:effectLst/>
                          <a:latin typeface="Calibri" panose="020F0502020204030204" pitchFamily="34" charset="0"/>
                          <a:cs typeface="Calibri" panose="020F0502020204030204" pitchFamily="34" charset="0"/>
                        </a:rPr>
                        <a:t>% par rapport</a:t>
                      </a:r>
                    </a:p>
                    <a:p>
                      <a:pPr algn="ctr"/>
                      <a:r>
                        <a:rPr lang="fr-FR" sz="1200" i="1" dirty="0">
                          <a:effectLst/>
                          <a:latin typeface="Calibri" panose="020F0502020204030204" pitchFamily="34" charset="0"/>
                          <a:cs typeface="Calibri" panose="020F0502020204030204" pitchFamily="34" charset="0"/>
                        </a:rPr>
                        <a:t>à 2017</a:t>
                      </a:r>
                      <a:endParaRPr lang="fr-FR" sz="1200" b="0" i="1" dirty="0">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416018">
                <a:tc>
                  <a:txBody>
                    <a:bodyPr/>
                    <a:lstStyle/>
                    <a:p>
                      <a:pPr algn="ctr"/>
                      <a:r>
                        <a:rPr lang="fr-FR" sz="1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Associations</a:t>
                      </a:r>
                    </a:p>
                  </a:txBody>
                  <a:tcPr anchor="ctr"/>
                </a:tc>
                <a:tc>
                  <a:txBody>
                    <a:bodyPr/>
                    <a:lstStyle/>
                    <a:p>
                      <a:pPr algn="ctr"/>
                      <a:r>
                        <a:rPr lang="fr-FR" sz="1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8.492</a:t>
                      </a:r>
                    </a:p>
                  </a:txBody>
                  <a:tcPr anchor="ctr"/>
                </a:tc>
                <a:tc>
                  <a:txBody>
                    <a:bodyPr/>
                    <a:lstStyle/>
                    <a:p>
                      <a:pPr algn="ctr"/>
                      <a:r>
                        <a:rPr lang="fr-FR" sz="1400" i="1" dirty="0">
                          <a:effectLst/>
                          <a:latin typeface="Calibri" panose="020F0502020204030204" pitchFamily="34" charset="0"/>
                          <a:cs typeface="Calibri" panose="020F0502020204030204" pitchFamily="34" charset="0"/>
                        </a:rPr>
                        <a:t>-2,53%</a:t>
                      </a:r>
                      <a:endParaRPr lang="fr-FR" sz="1400" b="0" i="1" dirty="0">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416018">
                <a:tc>
                  <a:txBody>
                    <a:bodyPr/>
                    <a:lstStyle/>
                    <a:p>
                      <a:pPr algn="ctr"/>
                      <a:r>
                        <a:rPr lang="fr-FR" sz="1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Adultes</a:t>
                      </a:r>
                    </a:p>
                  </a:txBody>
                  <a:tcPr anchor="ctr"/>
                </a:tc>
                <a:tc>
                  <a:txBody>
                    <a:bodyPr/>
                    <a:lstStyle/>
                    <a:p>
                      <a:pPr algn="ctr"/>
                      <a:r>
                        <a:rPr lang="fr-FR" sz="1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42.829</a:t>
                      </a:r>
                    </a:p>
                  </a:txBody>
                  <a:tcPr anchor="ctr"/>
                </a:tc>
                <a:tc>
                  <a:txBody>
                    <a:bodyPr/>
                    <a:lstStyle/>
                    <a:p>
                      <a:pPr algn="ctr"/>
                      <a:r>
                        <a:rPr lang="fr-FR" sz="1400" i="1" dirty="0">
                          <a:effectLst/>
                          <a:latin typeface="Calibri" panose="020F0502020204030204" pitchFamily="34" charset="0"/>
                          <a:cs typeface="Calibri" panose="020F0502020204030204" pitchFamily="34" charset="0"/>
                        </a:rPr>
                        <a:t>-0,66%</a:t>
                      </a:r>
                      <a:endParaRPr lang="fr-FR" sz="1400" b="0" i="1" dirty="0">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416018">
                <a:tc>
                  <a:txBody>
                    <a:bodyPr/>
                    <a:lstStyle/>
                    <a:p>
                      <a:pPr algn="ctr"/>
                      <a:r>
                        <a:rPr lang="fr-FR" sz="1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Elémentaires</a:t>
                      </a:r>
                    </a:p>
                  </a:txBody>
                  <a:tcPr anchor="ctr"/>
                </a:tc>
                <a:tc>
                  <a:txBody>
                    <a:bodyPr/>
                    <a:lstStyle/>
                    <a:p>
                      <a:pPr algn="ctr"/>
                      <a:r>
                        <a:rPr lang="fr-FR" sz="1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581.395</a:t>
                      </a:r>
                    </a:p>
                  </a:txBody>
                  <a:tcPr anchor="ctr"/>
                </a:tc>
                <a:tc>
                  <a:txBody>
                    <a:bodyPr/>
                    <a:lstStyle/>
                    <a:p>
                      <a:pPr algn="ctr"/>
                      <a:r>
                        <a:rPr lang="fr-FR" sz="1400" i="1" dirty="0">
                          <a:effectLst/>
                          <a:latin typeface="Calibri" panose="020F0502020204030204" pitchFamily="34" charset="0"/>
                          <a:cs typeface="Calibri" panose="020F0502020204030204" pitchFamily="34" charset="0"/>
                        </a:rPr>
                        <a:t>-1,35%</a:t>
                      </a:r>
                      <a:endParaRPr lang="fr-FR" sz="1400" b="0" i="1" dirty="0">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26909550"/>
                  </a:ext>
                </a:extLst>
              </a:tr>
              <a:tr h="416018">
                <a:tc>
                  <a:txBody>
                    <a:bodyPr/>
                    <a:lstStyle/>
                    <a:p>
                      <a:pPr algn="ctr"/>
                      <a:r>
                        <a:rPr lang="fr-FR" sz="1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Maternelles</a:t>
                      </a:r>
                    </a:p>
                  </a:txBody>
                  <a:tcPr anchor="ctr"/>
                </a:tc>
                <a:tc>
                  <a:txBody>
                    <a:bodyPr/>
                    <a:lstStyle/>
                    <a:p>
                      <a:pPr algn="ctr"/>
                      <a:r>
                        <a:rPr lang="fr-FR" sz="1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150.014</a:t>
                      </a:r>
                    </a:p>
                  </a:txBody>
                  <a:tcPr anchor="ctr"/>
                </a:tc>
                <a:tc>
                  <a:txBody>
                    <a:bodyPr/>
                    <a:lstStyle/>
                    <a:p>
                      <a:pPr algn="ctr"/>
                      <a:r>
                        <a:rPr lang="fr-FR" sz="1400" i="1" dirty="0">
                          <a:effectLst/>
                          <a:latin typeface="Calibri" panose="020F0502020204030204" pitchFamily="34" charset="0"/>
                          <a:cs typeface="Calibri" panose="020F0502020204030204" pitchFamily="34" charset="0"/>
                        </a:rPr>
                        <a:t>+2,63%</a:t>
                      </a:r>
                      <a:endParaRPr lang="fr-FR" sz="1400" b="0" i="1" dirty="0">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616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673CE32-6F39-124D-B9E3-5415D56186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8065" y="5395911"/>
            <a:ext cx="1325564" cy="1325564"/>
          </a:xfrm>
        </p:spPr>
      </p:pic>
      <p:sp>
        <p:nvSpPr>
          <p:cNvPr id="3" name="Rectangle 2">
            <a:extLst>
              <a:ext uri="{FF2B5EF4-FFF2-40B4-BE49-F238E27FC236}">
                <a16:creationId xmlns:a16="http://schemas.microsoft.com/office/drawing/2014/main" id="{A5D1988B-4AE7-4509-91F8-BD021BC1B03A}"/>
              </a:ext>
            </a:extLst>
          </p:cNvPr>
          <p:cNvSpPr txBox="1">
            <a:spLocks noChangeArrowheads="1"/>
          </p:cNvSpPr>
          <p:nvPr/>
        </p:nvSpPr>
        <p:spPr>
          <a:xfrm>
            <a:off x="876300" y="578497"/>
            <a:ext cx="11268372" cy="7556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accent6">
                    <a:lumMod val="75000"/>
                  </a:schemeClr>
                </a:solidFill>
                <a:effectLst>
                  <a:outerShdw blurRad="38100" dist="38100" dir="2700000" algn="tl">
                    <a:srgbClr val="000000">
                      <a:alpha val="43137"/>
                    </a:srgbClr>
                  </a:outerShdw>
                </a:effectLst>
              </a:rPr>
              <a:t>Autres Produits de Gestion Courante</a:t>
            </a:r>
            <a:endParaRPr lang="fr-FR" sz="4000" b="1" i="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5815192F-0BAD-460A-B4F1-8928A4B09E42}"/>
              </a:ext>
            </a:extLst>
          </p:cNvPr>
          <p:cNvGraphicFramePr>
            <a:graphicFrameLocks noGrp="1"/>
          </p:cNvGraphicFramePr>
          <p:nvPr>
            <p:extLst>
              <p:ext uri="{D42A27DB-BD31-4B8C-83A1-F6EECF244321}">
                <p14:modId xmlns:p14="http://schemas.microsoft.com/office/powerpoint/2010/main" val="1821031395"/>
              </p:ext>
            </p:extLst>
          </p:nvPr>
        </p:nvGraphicFramePr>
        <p:xfrm>
          <a:off x="2105026" y="1800000"/>
          <a:ext cx="8801101" cy="2164080"/>
        </p:xfrm>
        <a:graphic>
          <a:graphicData uri="http://schemas.openxmlformats.org/drawingml/2006/table">
            <a:tbl>
              <a:tblPr>
                <a:tableStyleId>{08FB837D-C827-4EFA-A057-4D05807E0F7C}</a:tableStyleId>
              </a:tblPr>
              <a:tblGrid>
                <a:gridCol w="572598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246312">
                  <a:extLst>
                    <a:ext uri="{9D8B030D-6E8A-4147-A177-3AD203B41FA5}">
                      <a16:colId xmlns:a16="http://schemas.microsoft.com/office/drawing/2014/main" val="3949484288"/>
                    </a:ext>
                  </a:extLst>
                </a:gridCol>
              </a:tblGrid>
              <a:tr h="370840">
                <a:tc>
                  <a:txBody>
                    <a:bodyPr/>
                    <a:lstStyle/>
                    <a:p>
                      <a:pPr algn="ctr"/>
                      <a:r>
                        <a:rPr lang="fr-FR" sz="2500" dirty="0">
                          <a:latin typeface="Calibri" panose="020F0502020204030204" pitchFamily="34" charset="0"/>
                        </a:rPr>
                        <a:t>Ligue de l’enseignement</a:t>
                      </a:r>
                      <a:br>
                        <a:rPr lang="fr-FR" sz="2500" dirty="0">
                          <a:latin typeface="Calibri" panose="020F0502020204030204" pitchFamily="34" charset="0"/>
                        </a:rPr>
                      </a:br>
                      <a:r>
                        <a:rPr lang="fr-FR" sz="1800" i="1" baseline="0" dirty="0">
                          <a:latin typeface="Calibri" panose="020F0502020204030204" pitchFamily="34" charset="0"/>
                        </a:rPr>
                        <a:t>dont 502.136,00 € de CPO MEN</a:t>
                      </a:r>
                      <a:endParaRPr lang="fr-FR" sz="1800" b="0" i="1" dirty="0">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831.042 €</a:t>
                      </a:r>
                    </a:p>
                  </a:txBody>
                  <a:tcPr anchor="ctr"/>
                </a:tc>
                <a:tc>
                  <a:txBody>
                    <a:bodyPr/>
                    <a:lstStyle/>
                    <a:p>
                      <a:pPr algn="ctr"/>
                      <a:r>
                        <a:rPr lang="fr-FR" sz="1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+91.082 €</a:t>
                      </a:r>
                    </a:p>
                  </a:txBody>
                  <a:tcPr anchor="ctr"/>
                </a:tc>
                <a:extLst>
                  <a:ext uri="{0D108BD9-81ED-4DB2-BD59-A6C34878D82A}">
                    <a16:rowId xmlns:a16="http://schemas.microsoft.com/office/drawing/2014/main" val="10000"/>
                  </a:ext>
                </a:extLst>
              </a:tr>
              <a:tr h="370840">
                <a:tc>
                  <a:txBody>
                    <a:bodyPr/>
                    <a:lstStyle/>
                    <a:p>
                      <a:pPr algn="ctr"/>
                      <a:r>
                        <a:rPr lang="fr-FR" sz="2500" dirty="0">
                          <a:latin typeface="Calibri" panose="020F0502020204030204" pitchFamily="34" charset="0"/>
                        </a:rPr>
                        <a:t>APAC</a:t>
                      </a:r>
                      <a:r>
                        <a:rPr lang="fr-FR" sz="2500" baseline="0" dirty="0">
                          <a:latin typeface="Calibri" panose="020F0502020204030204" pitchFamily="34" charset="0"/>
                        </a:rPr>
                        <a:t> Assurances</a:t>
                      </a:r>
                      <a:endParaRPr lang="fr-FR" sz="1800" b="0" i="1" dirty="0">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25.000 €</a:t>
                      </a: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0 €</a:t>
                      </a:r>
                    </a:p>
                  </a:txBody>
                  <a:tcPr anchor="ctr"/>
                </a:tc>
                <a:extLst>
                  <a:ext uri="{0D108BD9-81ED-4DB2-BD59-A6C34878D82A}">
                    <a16:rowId xmlns:a16="http://schemas.microsoft.com/office/drawing/2014/main" val="10001"/>
                  </a:ext>
                </a:extLst>
              </a:tr>
              <a:tr h="370840">
                <a:tc>
                  <a:txBody>
                    <a:bodyPr/>
                    <a:lstStyle/>
                    <a:p>
                      <a:pPr algn="ctr"/>
                      <a:r>
                        <a:rPr lang="fr-FR" sz="2500" dirty="0">
                          <a:latin typeface="Calibri" panose="020F0502020204030204" pitchFamily="34" charset="0"/>
                        </a:rPr>
                        <a:t>Autres Produits de Gestion</a:t>
                      </a:r>
                      <a:endParaRPr lang="fr-FR" sz="2000" b="0" i="1" dirty="0">
                        <a:latin typeface="Calibri" panose="020F0502020204030204" pitchFamily="34" charset="0"/>
                      </a:endParaRP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2.265 €</a:t>
                      </a: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+2.265 €</a:t>
                      </a:r>
                    </a:p>
                  </a:txBody>
                  <a:tcPr anchor="ctr"/>
                </a:tc>
                <a:extLst>
                  <a:ext uri="{0D108BD9-81ED-4DB2-BD59-A6C34878D82A}">
                    <a16:rowId xmlns:a16="http://schemas.microsoft.com/office/drawing/2014/main" val="3007565523"/>
                  </a:ext>
                </a:extLst>
              </a:tr>
              <a:tr h="370840">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AUTRES PRODUITS</a:t>
                      </a:r>
                    </a:p>
                  </a:txBody>
                  <a:tcPr anchor="ctr"/>
                </a:tc>
                <a:tc>
                  <a:txBody>
                    <a:bodyPr/>
                    <a:lstStyle/>
                    <a:p>
                      <a:pPr algn="ctr"/>
                      <a:r>
                        <a:rPr lang="fr-FR" sz="2500" b="1" dirty="0">
                          <a:effectLst>
                            <a:outerShdw blurRad="38100" dist="38100" dir="2700000" algn="tl">
                              <a:srgbClr val="000000">
                                <a:alpha val="43137"/>
                              </a:srgbClr>
                            </a:outerShdw>
                          </a:effectLst>
                          <a:latin typeface="Calibri" panose="020F0502020204030204" pitchFamily="34" charset="0"/>
                        </a:rPr>
                        <a:t>858.307</a:t>
                      </a:r>
                      <a:r>
                        <a:rPr lang="fr-FR" sz="2500" b="1" baseline="0" dirty="0">
                          <a:effectLst>
                            <a:outerShdw blurRad="38100" dist="38100" dir="2700000" algn="tl">
                              <a:srgbClr val="000000">
                                <a:alpha val="43137"/>
                              </a:srgbClr>
                            </a:outerShdw>
                          </a:effectLst>
                          <a:latin typeface="Calibri" panose="020F0502020204030204" pitchFamily="34" charset="0"/>
                        </a:rPr>
                        <a:t> €</a:t>
                      </a:r>
                    </a:p>
                  </a:txBody>
                  <a:tcPr anchor="ctr"/>
                </a:tc>
                <a:tc>
                  <a:txBody>
                    <a:bodyPr/>
                    <a:lstStyle/>
                    <a:p>
                      <a:pPr algn="ctr"/>
                      <a:r>
                        <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+93.347 €</a:t>
                      </a:r>
                    </a:p>
                  </a:txBody>
                  <a:tcPr anchor="ctr"/>
                </a:tc>
                <a:extLst>
                  <a:ext uri="{0D108BD9-81ED-4DB2-BD59-A6C34878D82A}">
                    <a16:rowId xmlns:a16="http://schemas.microsoft.com/office/drawing/2014/main" val="10002"/>
                  </a:ext>
                </a:extLst>
              </a:tr>
            </a:tbl>
          </a:graphicData>
        </a:graphic>
      </p:graphicFrame>
      <p:pic>
        <p:nvPicPr>
          <p:cNvPr id="5" name="Picture 172" descr="C:\Users\Serge BILLET\Pictures\ligue-logo_bottom.png">
            <a:extLst>
              <a:ext uri="{FF2B5EF4-FFF2-40B4-BE49-F238E27FC236}">
                <a16:creationId xmlns:a16="http://schemas.microsoft.com/office/drawing/2014/main" id="{498785D7-3D89-47FE-BD31-C11AF0D1C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985" y="4429910"/>
            <a:ext cx="15335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905602E-1D4F-4433-9808-0531EC8255C0}"/>
              </a:ext>
            </a:extLst>
          </p:cNvPr>
          <p:cNvPicPr>
            <a:picLocks noChangeAspect="1"/>
          </p:cNvPicPr>
          <p:nvPr/>
        </p:nvPicPr>
        <p:blipFill>
          <a:blip r:embed="rId4"/>
          <a:stretch>
            <a:fillRect/>
          </a:stretch>
        </p:blipFill>
        <p:spPr>
          <a:xfrm>
            <a:off x="7893918" y="4385851"/>
            <a:ext cx="1800200" cy="750083"/>
          </a:xfrm>
          <a:prstGeom prst="rect">
            <a:avLst/>
          </a:prstGeom>
        </p:spPr>
      </p:pic>
      <p:pic>
        <p:nvPicPr>
          <p:cNvPr id="8" name="Image 7">
            <a:extLst>
              <a:ext uri="{FF2B5EF4-FFF2-40B4-BE49-F238E27FC236}">
                <a16:creationId xmlns:a16="http://schemas.microsoft.com/office/drawing/2014/main" id="{71B5A8EB-5420-44F8-AD2B-4FD992AFD508}"/>
              </a:ext>
            </a:extLst>
          </p:cNvPr>
          <p:cNvPicPr>
            <a:picLocks noChangeAspect="1"/>
          </p:cNvPicPr>
          <p:nvPr/>
        </p:nvPicPr>
        <p:blipFill>
          <a:blip r:embed="rId5"/>
          <a:stretch>
            <a:fillRect/>
          </a:stretch>
        </p:blipFill>
        <p:spPr>
          <a:xfrm>
            <a:off x="5660164" y="4385851"/>
            <a:ext cx="1943100" cy="752475"/>
          </a:xfrm>
          <a:prstGeom prst="rect">
            <a:avLst/>
          </a:prstGeom>
        </p:spPr>
      </p:pic>
    </p:spTree>
    <p:extLst>
      <p:ext uri="{BB962C8B-B14F-4D97-AF65-F5344CB8AC3E}">
        <p14:creationId xmlns:p14="http://schemas.microsoft.com/office/powerpoint/2010/main" val="36121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EP">
      <a:majorFont>
        <a:latin typeface="Bauhaus"/>
        <a:ea typeface=""/>
        <a:cs typeface=""/>
      </a:majorFont>
      <a:minorFont>
        <a:latin typeface="Bauha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1314</Words>
  <Application>Microsoft Office PowerPoint</Application>
  <PresentationFormat>Grand écran</PresentationFormat>
  <Paragraphs>343</Paragraphs>
  <Slides>32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Bauhaus</vt:lpstr>
      <vt:lpstr>Bauhaus 93</vt:lpstr>
      <vt:lpstr>Calibri</vt:lpstr>
      <vt:lpstr>Calibri Light</vt:lpstr>
      <vt:lpstr>Times New Roman</vt:lpstr>
      <vt:lpstr>Wingdings</vt:lpstr>
      <vt:lpstr>Thème Office</vt:lpstr>
      <vt:lpstr>RAPPORT FINANCIER 2018</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RAPPORTS DU COMMISSAIRE AUX COMPTES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ASSEMBLEE GENERALE 2019</dc:title>
  <dc:creator>Utilisateur Microsoft Office</dc:creator>
  <cp:lastModifiedBy>Perrine CHUKER</cp:lastModifiedBy>
  <cp:revision>55</cp:revision>
  <cp:lastPrinted>2019-03-26T13:29:33Z</cp:lastPrinted>
  <dcterms:created xsi:type="dcterms:W3CDTF">2019-03-18T13:10:50Z</dcterms:created>
  <dcterms:modified xsi:type="dcterms:W3CDTF">2019-04-19T12:18:42Z</dcterms:modified>
</cp:coreProperties>
</file>