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56" r:id="rId2"/>
    <p:sldId id="257" r:id="rId3"/>
    <p:sldId id="258" r:id="rId4"/>
    <p:sldId id="260" r:id="rId5"/>
    <p:sldId id="265" r:id="rId6"/>
    <p:sldId id="266" r:id="rId7"/>
    <p:sldId id="261" r:id="rId8"/>
    <p:sldId id="262" r:id="rId9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FC76E"/>
    <a:srgbClr val="D04742"/>
    <a:srgbClr val="EB9330"/>
    <a:srgbClr val="2DA7D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93" autoAdjust="0"/>
    <p:restoredTop sz="94660"/>
  </p:normalViewPr>
  <p:slideViewPr>
    <p:cSldViewPr snapToGrid="0">
      <p:cViewPr varScale="1">
        <p:scale>
          <a:sx n="72" d="100"/>
          <a:sy n="72" d="100"/>
        </p:scale>
        <p:origin x="61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EFCA354-34B9-45B4-A140-EBDC0601E3EC}" type="datetimeFigureOut">
              <a:rPr lang="fr-FR" smtClean="0"/>
              <a:t>18/04/2019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C713C86-961B-4AF0-AA11-EBBC819A578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899209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713C86-961B-4AF0-AA11-EBBC819A5782}" type="slidenum">
              <a:rPr lang="fr-FR" smtClean="0"/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779241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>
            <a:normAutofit/>
          </a:bodyPr>
          <a:lstStyle>
            <a:lvl1pPr algn="ctr">
              <a:defRPr lang="fr-FR" sz="6000" b="1" kern="1200" cap="all" baseline="0" dirty="0">
                <a:solidFill>
                  <a:srgbClr val="FFC000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dirty="0"/>
              <a:t>Modifiez le style du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None/>
              <a:defRPr lang="fr-FR" sz="2400" kern="1200" dirty="0">
                <a:solidFill>
                  <a:schemeClr val="accent5">
                    <a:lumMod val="60000"/>
                    <a:lumOff val="40000"/>
                  </a:schemeClr>
                </a:solidFill>
                <a:latin typeface="Bauhaus 93" panose="04030905020B02020C02" pitchFamily="82" charset="0"/>
                <a:ea typeface="+mn-ea"/>
                <a:cs typeface="+mn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dirty="0"/>
              <a:t>Modifiez le style des sous-titres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i="1"/>
            </a:lvl1pPr>
          </a:lstStyle>
          <a:p>
            <a:fld id="{247979CF-9BFD-CA46-AA10-436AE70D495D}" type="datetime1">
              <a:rPr lang="fr-FR" smtClean="0"/>
              <a:t>18/04/2019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i="1"/>
            </a:lvl1pPr>
          </a:lstStyle>
          <a:p>
            <a:r>
              <a:rPr lang="fr-FR"/>
              <a:t>USEP nationale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1202567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dirty="0"/>
              <a:t>Modifiez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9F32A8-556A-CD4F-A13B-E930873CE173}" type="datetime1">
              <a:rPr lang="fr-FR" smtClean="0"/>
              <a:t>18/04/2019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USEP nationale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E013BF-C868-4202-8142-81E9E416977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324272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8724900" y="1289957"/>
            <a:ext cx="2628900" cy="4887006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955220" y="365125"/>
            <a:ext cx="7617280" cy="5811838"/>
          </a:xfrm>
        </p:spPr>
        <p:txBody>
          <a:bodyPr vert="eaVert"/>
          <a:lstStyle/>
          <a:p>
            <a:pPr lvl="0"/>
            <a:r>
              <a:rPr lang="fr-FR" dirty="0"/>
              <a:t>Modifiez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CB391C-91B5-1049-8CAC-3A93B8BEAA2E}" type="datetime1">
              <a:rPr lang="fr-FR" smtClean="0"/>
              <a:t>18/04/2019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USEP nationale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E013BF-C868-4202-8142-81E9E416977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121074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lang="fr-FR" sz="5400" kern="1200" dirty="0">
                <a:solidFill>
                  <a:srgbClr val="FFC000"/>
                </a:solidFill>
                <a:latin typeface="+mj-lt"/>
                <a:ea typeface="+mn-ea"/>
                <a:cs typeface="+mn-cs"/>
              </a:defRPr>
            </a:lvl1pPr>
          </a:lstStyle>
          <a:p>
            <a:r>
              <a:rPr lang="fr-FR" dirty="0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>
            <a:lvl2pPr marL="800100" indent="-342900">
              <a:buFont typeface="Wingdings" panose="05000000000000000000" pitchFamily="2" charset="2"/>
              <a:buChar char="Ø"/>
              <a:defRPr/>
            </a:lvl2pPr>
            <a:lvl3pPr marL="1143000" indent="-228600">
              <a:buFont typeface="Wingdings" panose="05000000000000000000" pitchFamily="2" charset="2"/>
              <a:buChar char="ü"/>
              <a:defRPr/>
            </a:lvl3pPr>
            <a:lvl4pPr marL="1657350" indent="-285750">
              <a:buFont typeface="Bauhaus" pitchFamily="2" charset="0"/>
              <a:buChar char="-"/>
              <a:defRPr/>
            </a:lvl4pPr>
          </a:lstStyle>
          <a:p>
            <a:pPr lvl="0"/>
            <a:r>
              <a:rPr lang="fr-FR" dirty="0"/>
              <a:t>Modifiez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 Troisième niveau</a:t>
            </a:r>
          </a:p>
          <a:p>
            <a:pPr lvl="3"/>
            <a:r>
              <a:rPr lang="fr-FR" dirty="0"/>
              <a:t>Quatrième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02BEA4-2B72-3A43-B65D-B18DE57A38DD}" type="datetime1">
              <a:rPr lang="fr-FR" smtClean="0"/>
              <a:t>18/04/2019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USEP nationale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E013BF-C868-4202-8142-81E9E416977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170996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955220" y="1709738"/>
            <a:ext cx="10392230" cy="2852737"/>
          </a:xfrm>
        </p:spPr>
        <p:txBody>
          <a:bodyPr anchor="b">
            <a:normAutofit/>
          </a:bodyPr>
          <a:lstStyle>
            <a:lvl1pPr>
              <a:defRPr lang="fr-FR" sz="5400" kern="1200" dirty="0">
                <a:solidFill>
                  <a:srgbClr val="FFC000"/>
                </a:solidFill>
                <a:latin typeface="+mj-lt"/>
                <a:ea typeface="+mn-ea"/>
                <a:cs typeface="+mn-cs"/>
              </a:defRPr>
            </a:lvl1pPr>
          </a:lstStyle>
          <a:p>
            <a:r>
              <a:rPr lang="fr-FR" dirty="0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955220" y="4589463"/>
            <a:ext cx="10392230" cy="1500187"/>
          </a:xfrm>
        </p:spPr>
        <p:txBody>
          <a:bodyPr>
            <a:normAutofit/>
          </a:bodyPr>
          <a:lstStyle>
            <a:lvl1pPr marL="0" indent="0">
              <a:buNone/>
              <a:defRPr lang="fr-FR" sz="2400" kern="1200" dirty="0" smtClean="0">
                <a:solidFill>
                  <a:schemeClr val="accent5">
                    <a:lumMod val="60000"/>
                    <a:lumOff val="4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dirty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A9AAD2-9CD9-6A46-B792-B266629963F1}" type="datetime1">
              <a:rPr lang="fr-FR" smtClean="0"/>
              <a:t>18/04/2019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USEP nationale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E013BF-C868-4202-8142-81E9E416977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387578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marL="0" algn="l" defTabSz="914400" rtl="0" eaLnBrk="1" latinLnBrk="0" hangingPunct="1">
              <a:defRPr lang="fr-FR" sz="5400" kern="1200" dirty="0">
                <a:solidFill>
                  <a:srgbClr val="FFC000"/>
                </a:solidFill>
                <a:latin typeface="+mj-lt"/>
                <a:ea typeface="+mn-ea"/>
                <a:cs typeface="+mn-cs"/>
              </a:defRPr>
            </a:lvl1pPr>
          </a:lstStyle>
          <a:p>
            <a:r>
              <a:rPr lang="fr-FR" dirty="0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955220" y="1825625"/>
            <a:ext cx="5064580" cy="4351338"/>
          </a:xfrm>
        </p:spPr>
        <p:txBody>
          <a:bodyPr/>
          <a:lstStyle/>
          <a:p>
            <a:pPr lvl="0"/>
            <a:r>
              <a:rPr lang="fr-FR" dirty="0"/>
              <a:t>Modifiez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 dirty="0"/>
              <a:t>Modifiez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B6699F-24C1-444F-AC84-5DD01422761E}" type="datetime1">
              <a:rPr lang="fr-FR" smtClean="0"/>
              <a:t>18/04/2019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USEP nationale</a:t>
            </a: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E013BF-C868-4202-8142-81E9E416977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470367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955220" y="365125"/>
            <a:ext cx="9691009" cy="1325563"/>
          </a:xfrm>
        </p:spPr>
        <p:txBody>
          <a:bodyPr>
            <a:normAutofit/>
          </a:bodyPr>
          <a:lstStyle>
            <a:lvl1pPr marL="0" algn="l" defTabSz="914400" rtl="0" eaLnBrk="1" latinLnBrk="0" hangingPunct="1">
              <a:defRPr lang="fr-FR" sz="5400" kern="1200" dirty="0">
                <a:solidFill>
                  <a:srgbClr val="FFC000"/>
                </a:solidFill>
                <a:latin typeface="+mj-lt"/>
                <a:ea typeface="+mn-ea"/>
                <a:cs typeface="+mn-cs"/>
              </a:defRPr>
            </a:lvl1pPr>
          </a:lstStyle>
          <a:p>
            <a:r>
              <a:rPr lang="fr-FR" dirty="0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955220" y="1681163"/>
            <a:ext cx="5042355" cy="82391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955220" y="2505075"/>
            <a:ext cx="5042355" cy="3684588"/>
          </a:xfrm>
        </p:spPr>
        <p:txBody>
          <a:bodyPr/>
          <a:lstStyle>
            <a:lvl1pPr marL="457200" indent="-457200" algn="l" defTabSz="914400" rtl="0" eaLnBrk="1" latinLnBrk="0" hangingPunct="1">
              <a:lnSpc>
                <a:spcPct val="80000"/>
              </a:lnSpc>
              <a:spcBef>
                <a:spcPts val="1000"/>
              </a:spcBef>
              <a:buFontTx/>
              <a:buBlip>
                <a:blip r:embed="rId2"/>
              </a:buBlip>
              <a:defRPr lang="fr-FR" sz="2600" kern="1200" dirty="0" smtClean="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fr-FR" dirty="0"/>
              <a:t>Modifiez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>
            <a:lvl1pPr marL="457200" indent="-457200">
              <a:defRPr lang="fr-FR" sz="2600" kern="1200" dirty="0" smtClean="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 marL="457200" lvl="0" indent="-457200" algn="l" defTabSz="914400" rtl="0" eaLnBrk="1" latinLnBrk="0" hangingPunct="1">
              <a:lnSpc>
                <a:spcPct val="80000"/>
              </a:lnSpc>
              <a:spcBef>
                <a:spcPts val="1000"/>
              </a:spcBef>
              <a:buFontTx/>
              <a:buBlip>
                <a:blip r:embed="rId2"/>
              </a:buBlip>
            </a:pPr>
            <a:r>
              <a:rPr lang="fr-FR" dirty="0"/>
              <a:t>Modifiez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17C7EC-C8DC-AF4C-A646-D0D1AED6636E}" type="datetime1">
              <a:rPr lang="fr-FR" smtClean="0"/>
              <a:t>18/04/2019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USEP nationale</a:t>
            </a:r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E013BF-C868-4202-8142-81E9E416977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466060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marL="0" algn="l" defTabSz="914400" rtl="0" eaLnBrk="1" latinLnBrk="0" hangingPunct="1">
              <a:defRPr lang="fr-FR" sz="5400" kern="1200" dirty="0">
                <a:solidFill>
                  <a:srgbClr val="FFC000"/>
                </a:solidFill>
                <a:latin typeface="+mj-lt"/>
                <a:ea typeface="+mn-ea"/>
                <a:cs typeface="+mn-cs"/>
              </a:defRPr>
            </a:lvl1pPr>
          </a:lstStyle>
          <a:p>
            <a:r>
              <a:rPr lang="fr-FR" dirty="0"/>
              <a:t>Modifiez le style du titre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BB5411-D8E6-7D45-AF21-B31C17210556}" type="datetime1">
              <a:rPr lang="fr-FR" smtClean="0"/>
              <a:t>18/04/2019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USEP nationale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E013BF-C868-4202-8142-81E9E416977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127985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307B5D-595F-204C-9416-9FDD309C5131}" type="datetime1">
              <a:rPr lang="fr-FR" smtClean="0"/>
              <a:t>18/04/2019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USEP nationale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E013BF-C868-4202-8142-81E9E416977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333219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955220" y="457200"/>
            <a:ext cx="381680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dirty="0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dirty="0"/>
              <a:t>Modifiez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 Troisième niveau</a:t>
            </a:r>
          </a:p>
          <a:p>
            <a:pPr lvl="3"/>
            <a:r>
              <a:rPr lang="fr-FR" dirty="0"/>
              <a:t>Quatrième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955220" y="2057400"/>
            <a:ext cx="381680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5161B6-4100-BE45-AA49-58B1672B5DD4}" type="datetime1">
              <a:rPr lang="fr-FR" smtClean="0"/>
              <a:t>18/04/2019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USEP nationale</a:t>
            </a: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E013BF-C868-4202-8142-81E9E416977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420839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955220" y="457200"/>
            <a:ext cx="381680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955220" y="2057400"/>
            <a:ext cx="381680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68773-DD6E-6948-B67F-41413BB4C473}" type="datetime1">
              <a:rPr lang="fr-FR" smtClean="0"/>
              <a:t>18/04/2019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USEP nationale</a:t>
            </a: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E013BF-C868-4202-8142-81E9E416977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609251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955221" y="365125"/>
            <a:ext cx="9682844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dirty="0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955220" y="1825625"/>
            <a:ext cx="10398579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dirty="0"/>
              <a:t>Modifiez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 Troisième niveau</a:t>
            </a:r>
          </a:p>
          <a:p>
            <a:pPr lvl="3"/>
            <a:r>
              <a:rPr lang="fr-FR" dirty="0"/>
              <a:t>Quatrième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955220" y="6356350"/>
            <a:ext cx="26261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i="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8EA110-45C7-2045-B91B-5588D847D4A1}" type="datetime1">
              <a:rPr lang="fr-FR" smtClean="0"/>
              <a:t>18/04/2019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i="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r-FR"/>
              <a:t>USEP nationale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i="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E013BF-C868-4202-8142-81E9E4169776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586465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fr-FR" sz="5400" b="1" kern="1200" cap="small" baseline="0" dirty="0">
          <a:solidFill>
            <a:srgbClr val="FFC000"/>
          </a:solidFill>
          <a:latin typeface="+mj-lt"/>
          <a:ea typeface="+mn-ea"/>
          <a:cs typeface="+mn-cs"/>
        </a:defRPr>
      </a:lvl1pPr>
    </p:titleStyle>
    <p:bodyStyle>
      <a:lvl1pPr marL="457200" indent="-457200" algn="l" defTabSz="914400" rtl="0" eaLnBrk="1" latinLnBrk="0" hangingPunct="1">
        <a:lnSpc>
          <a:spcPct val="80000"/>
        </a:lnSpc>
        <a:spcBef>
          <a:spcPts val="1000"/>
        </a:spcBef>
        <a:buFontTx/>
        <a:buBlip>
          <a:blip r:embed="rId14"/>
        </a:buBlip>
        <a:defRPr lang="fr-FR" sz="2600" kern="1200" dirty="0" smtClean="0">
          <a:solidFill>
            <a:schemeClr val="bg1">
              <a:lumMod val="65000"/>
            </a:schemeClr>
          </a:solidFill>
          <a:latin typeface="+mn-lt"/>
          <a:ea typeface="+mn-ea"/>
          <a:cs typeface="+mn-cs"/>
        </a:defRPr>
      </a:lvl1pPr>
      <a:lvl2pPr marL="800100" indent="-3429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Ø"/>
        <a:defRPr sz="2400" kern="1200">
          <a:solidFill>
            <a:srgbClr val="2DA7DA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ü"/>
        <a:defRPr sz="2000" kern="1200">
          <a:solidFill>
            <a:srgbClr val="9FC76E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Bauhaus" pitchFamily="2" charset="0"/>
        <a:buChar char="-"/>
        <a:defRPr sz="1800" kern="1200">
          <a:solidFill>
            <a:srgbClr val="D04742"/>
          </a:solidFill>
          <a:latin typeface="+mn-lt"/>
          <a:ea typeface="+mn-ea"/>
          <a:cs typeface="+mn-cs"/>
        </a:defRPr>
      </a:lvl4pPr>
      <a:lvl5pPr marL="18288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jpeg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lecompteasso.associations.gouv.fr/" TargetMode="External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Rectangle 103">
            <a:extLst>
              <a:ext uri="{FF2B5EF4-FFF2-40B4-BE49-F238E27FC236}">
                <a16:creationId xmlns:a16="http://schemas.microsoft.com/office/drawing/2014/main" id="{0BC9EFE1-D8CB-4668-9980-DB108327A79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305" y="0"/>
            <a:ext cx="6271569" cy="6858000"/>
          </a:xfrm>
          <a:prstGeom prst="rect">
            <a:avLst/>
          </a:prstGeom>
          <a:gradFill>
            <a:gsLst>
              <a:gs pos="0">
                <a:schemeClr val="accent1">
                  <a:lumMod val="100000"/>
                  <a:alpha val="82000"/>
                </a:schemeClr>
              </a:gs>
              <a:gs pos="25000">
                <a:schemeClr val="accent1">
                  <a:alpha val="60000"/>
                </a:schemeClr>
              </a:gs>
              <a:gs pos="94000">
                <a:schemeClr val="bg2">
                  <a:lumMod val="75000"/>
                </a:schemeClr>
              </a:gs>
              <a:gs pos="100000">
                <a:schemeClr val="bg2">
                  <a:lumMod val="7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6" name="Picture 105">
            <a:extLst>
              <a:ext uri="{FF2B5EF4-FFF2-40B4-BE49-F238E27FC236}">
                <a16:creationId xmlns:a16="http://schemas.microsoft.com/office/drawing/2014/main" id="{7CBAE1BD-B8E4-4029-8AA2-C77E4FED98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Titre 8"/>
          <p:cNvSpPr>
            <a:spLocks noGrp="1"/>
          </p:cNvSpPr>
          <p:nvPr>
            <p:ph type="ctrTitle"/>
          </p:nvPr>
        </p:nvSpPr>
        <p:spPr>
          <a:xfrm>
            <a:off x="6400800" y="2359742"/>
            <a:ext cx="4676072" cy="2138515"/>
          </a:xfrm>
        </p:spPr>
        <p:txBody>
          <a:bodyPr anchor="t">
            <a:normAutofit/>
          </a:bodyPr>
          <a:lstStyle/>
          <a:p>
            <a:br>
              <a:rPr lang="fr-FR" sz="3700" dirty="0">
                <a:solidFill>
                  <a:srgbClr val="EB9330"/>
                </a:solidFill>
              </a:rPr>
            </a:br>
            <a:r>
              <a:rPr lang="fr-FR" sz="5400" dirty="0">
                <a:solidFill>
                  <a:srgbClr val="EB9330"/>
                </a:solidFill>
              </a:rPr>
              <a:t>le  C.N.D.S.</a:t>
            </a:r>
          </a:p>
        </p:txBody>
      </p:sp>
      <p:sp>
        <p:nvSpPr>
          <p:cNvPr id="108" name="Freeform 49">
            <a:extLst>
              <a:ext uri="{FF2B5EF4-FFF2-40B4-BE49-F238E27FC236}">
                <a16:creationId xmlns:a16="http://schemas.microsoft.com/office/drawing/2014/main" id="{77DA6D33-2D62-458C-BF5D-DBF612FD55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590635"/>
            <a:ext cx="5478085" cy="6276841"/>
          </a:xfrm>
          <a:custGeom>
            <a:avLst/>
            <a:gdLst>
              <a:gd name="connsiteX0" fmla="*/ 2178155 w 5478085"/>
              <a:gd name="connsiteY0" fmla="*/ 0 h 6276841"/>
              <a:gd name="connsiteX1" fmla="*/ 5478085 w 5478085"/>
              <a:gd name="connsiteY1" fmla="*/ 3299930 h 6276841"/>
              <a:gd name="connsiteX2" fmla="*/ 3751098 w 5478085"/>
              <a:gd name="connsiteY2" fmla="*/ 6201577 h 6276841"/>
              <a:gd name="connsiteX3" fmla="*/ 3594858 w 5478085"/>
              <a:gd name="connsiteY3" fmla="*/ 6276841 h 6276841"/>
              <a:gd name="connsiteX4" fmla="*/ 761453 w 5478085"/>
              <a:gd name="connsiteY4" fmla="*/ 6276841 h 6276841"/>
              <a:gd name="connsiteX5" fmla="*/ 605213 w 5478085"/>
              <a:gd name="connsiteY5" fmla="*/ 6201577 h 6276841"/>
              <a:gd name="connsiteX6" fmla="*/ 79093 w 5478085"/>
              <a:gd name="connsiteY6" fmla="*/ 5846317 h 6276841"/>
              <a:gd name="connsiteX7" fmla="*/ 0 w 5478085"/>
              <a:gd name="connsiteY7" fmla="*/ 5774432 h 6276841"/>
              <a:gd name="connsiteX8" fmla="*/ 0 w 5478085"/>
              <a:gd name="connsiteY8" fmla="*/ 825429 h 6276841"/>
              <a:gd name="connsiteX9" fmla="*/ 79093 w 5478085"/>
              <a:gd name="connsiteY9" fmla="*/ 753544 h 6276841"/>
              <a:gd name="connsiteX10" fmla="*/ 2178155 w 5478085"/>
              <a:gd name="connsiteY10" fmla="*/ 0 h 62768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478085" h="6276841">
                <a:moveTo>
                  <a:pt x="2178155" y="0"/>
                </a:moveTo>
                <a:cubicBezTo>
                  <a:pt x="4000656" y="0"/>
                  <a:pt x="5478085" y="1477429"/>
                  <a:pt x="5478085" y="3299930"/>
                </a:cubicBezTo>
                <a:cubicBezTo>
                  <a:pt x="5478085" y="4552900"/>
                  <a:pt x="4779769" y="5642769"/>
                  <a:pt x="3751098" y="6201577"/>
                </a:cubicBezTo>
                <a:lnTo>
                  <a:pt x="3594858" y="6276841"/>
                </a:lnTo>
                <a:lnTo>
                  <a:pt x="761453" y="6276841"/>
                </a:lnTo>
                <a:lnTo>
                  <a:pt x="605213" y="6201577"/>
                </a:lnTo>
                <a:cubicBezTo>
                  <a:pt x="418182" y="6099975"/>
                  <a:pt x="242071" y="5980818"/>
                  <a:pt x="79093" y="5846317"/>
                </a:cubicBezTo>
                <a:lnTo>
                  <a:pt x="0" y="5774432"/>
                </a:lnTo>
                <a:lnTo>
                  <a:pt x="0" y="825429"/>
                </a:lnTo>
                <a:lnTo>
                  <a:pt x="79093" y="753544"/>
                </a:lnTo>
                <a:cubicBezTo>
                  <a:pt x="649516" y="282789"/>
                  <a:pt x="1380811" y="0"/>
                  <a:pt x="2178155" y="0"/>
                </a:cubicBezTo>
                <a:close/>
              </a:path>
            </a:pathLst>
          </a:custGeom>
          <a:solidFill>
            <a:srgbClr val="FFFFFF"/>
          </a:solidFill>
          <a:ln>
            <a:gradFill>
              <a:gsLst>
                <a:gs pos="0">
                  <a:schemeClr val="accent1">
                    <a:lumMod val="40000"/>
                    <a:lumOff val="60000"/>
                  </a:schemeClr>
                </a:gs>
                <a:gs pos="23000">
                  <a:schemeClr val="accent1">
                    <a:lumMod val="45000"/>
                    <a:lumOff val="55000"/>
                  </a:schemeClr>
                </a:gs>
                <a:gs pos="83000">
                  <a:schemeClr val="accent3"/>
                </a:gs>
                <a:gs pos="100000">
                  <a:schemeClr val="accent3"/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12" name="Image 11">
            <a:extLst>
              <a:ext uri="{FF2B5EF4-FFF2-40B4-BE49-F238E27FC236}">
                <a16:creationId xmlns:a16="http://schemas.microsoft.com/office/drawing/2014/main" id="{A5EFB35D-13A3-824D-88B7-DFD5450E337E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3102" b="3"/>
          <a:stretch/>
        </p:blipFill>
        <p:spPr>
          <a:xfrm>
            <a:off x="1" y="770037"/>
            <a:ext cx="5298683" cy="6097438"/>
          </a:xfrm>
          <a:custGeom>
            <a:avLst/>
            <a:gdLst>
              <a:gd name="connsiteX0" fmla="*/ 2178155 w 5298683"/>
              <a:gd name="connsiteY0" fmla="*/ 0 h 6097438"/>
              <a:gd name="connsiteX1" fmla="*/ 5298683 w 5298683"/>
              <a:gd name="connsiteY1" fmla="*/ 3120527 h 6097438"/>
              <a:gd name="connsiteX2" fmla="*/ 3392805 w 5298683"/>
              <a:gd name="connsiteY2" fmla="*/ 5995828 h 6097438"/>
              <a:gd name="connsiteX3" fmla="*/ 3115184 w 5298683"/>
              <a:gd name="connsiteY3" fmla="*/ 6097438 h 6097438"/>
              <a:gd name="connsiteX4" fmla="*/ 1241127 w 5298683"/>
              <a:gd name="connsiteY4" fmla="*/ 6097438 h 6097438"/>
              <a:gd name="connsiteX5" fmla="*/ 963506 w 5298683"/>
              <a:gd name="connsiteY5" fmla="*/ 5995828 h 6097438"/>
              <a:gd name="connsiteX6" fmla="*/ 193210 w 5298683"/>
              <a:gd name="connsiteY6" fmla="*/ 5528477 h 6097438"/>
              <a:gd name="connsiteX7" fmla="*/ 0 w 5298683"/>
              <a:gd name="connsiteY7" fmla="*/ 5352876 h 6097438"/>
              <a:gd name="connsiteX8" fmla="*/ 0 w 5298683"/>
              <a:gd name="connsiteY8" fmla="*/ 888178 h 6097438"/>
              <a:gd name="connsiteX9" fmla="*/ 193210 w 5298683"/>
              <a:gd name="connsiteY9" fmla="*/ 712577 h 6097438"/>
              <a:gd name="connsiteX10" fmla="*/ 2178155 w 5298683"/>
              <a:gd name="connsiteY10" fmla="*/ 0 h 60974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298683" h="6097438">
                <a:moveTo>
                  <a:pt x="2178155" y="0"/>
                </a:moveTo>
                <a:cubicBezTo>
                  <a:pt x="3901575" y="0"/>
                  <a:pt x="5298683" y="1397108"/>
                  <a:pt x="5298683" y="3120527"/>
                </a:cubicBezTo>
                <a:cubicBezTo>
                  <a:pt x="5298683" y="4413092"/>
                  <a:pt x="4512810" y="5522106"/>
                  <a:pt x="3392805" y="5995828"/>
                </a:cubicBezTo>
                <a:lnTo>
                  <a:pt x="3115184" y="6097438"/>
                </a:lnTo>
                <a:lnTo>
                  <a:pt x="1241127" y="6097438"/>
                </a:lnTo>
                <a:lnTo>
                  <a:pt x="963506" y="5995828"/>
                </a:lnTo>
                <a:cubicBezTo>
                  <a:pt x="683504" y="5877397"/>
                  <a:pt x="424387" y="5719261"/>
                  <a:pt x="193210" y="5528477"/>
                </a:cubicBezTo>
                <a:lnTo>
                  <a:pt x="0" y="5352876"/>
                </a:lnTo>
                <a:lnTo>
                  <a:pt x="0" y="888178"/>
                </a:lnTo>
                <a:lnTo>
                  <a:pt x="193210" y="712577"/>
                </a:lnTo>
                <a:cubicBezTo>
                  <a:pt x="732621" y="267415"/>
                  <a:pt x="1424159" y="0"/>
                  <a:pt x="2178155" y="0"/>
                </a:cubicBezTo>
                <a:close/>
              </a:path>
            </a:pathLst>
          </a:custGeom>
          <a:effectLst>
            <a:softEdge rad="0"/>
          </a:effectLst>
        </p:spPr>
      </p:pic>
      <p:sp>
        <p:nvSpPr>
          <p:cNvPr id="2" name="Espace réservé du pied de page 1"/>
          <p:cNvSpPr>
            <a:spLocks noGrp="1"/>
          </p:cNvSpPr>
          <p:nvPr>
            <p:ph type="ftr" sz="quarter" idx="11"/>
          </p:nvPr>
        </p:nvSpPr>
        <p:spPr>
          <a:xfrm>
            <a:off x="4597996" y="5953298"/>
            <a:ext cx="5615514" cy="314067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fr-FR" sz="1100" i="0" dirty="0">
                <a:solidFill>
                  <a:srgbClr val="898989"/>
                </a:solidFill>
                <a:latin typeface="Bauhaus" pitchFamily="2" charset="0"/>
              </a:rPr>
              <a:t>Annie RAMIREZ, Secrétaire Nationale chargée de la Gouvernance</a:t>
            </a:r>
          </a:p>
        </p:txBody>
      </p:sp>
      <p:pic>
        <p:nvPicPr>
          <p:cNvPr id="18" name="Image 17">
            <a:extLst>
              <a:ext uri="{FF2B5EF4-FFF2-40B4-BE49-F238E27FC236}">
                <a16:creationId xmlns:a16="http://schemas.microsoft.com/office/drawing/2014/main" id="{54951804-E209-C24C-8021-B2BC0A7553EC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40123" y="204433"/>
            <a:ext cx="1620015" cy="1620015"/>
          </a:xfrm>
          <a:prstGeom prst="rect">
            <a:avLst/>
          </a:prstGeom>
        </p:spPr>
      </p:pic>
      <p:pic>
        <p:nvPicPr>
          <p:cNvPr id="23" name="Image 22" descr="Une image contenant capture d’écran&#10;&#10;Description générée automatiquement">
            <a:extLst>
              <a:ext uri="{FF2B5EF4-FFF2-40B4-BE49-F238E27FC236}">
                <a16:creationId xmlns:a16="http://schemas.microsoft.com/office/drawing/2014/main" id="{C9E2B1AE-EA3F-3848-9127-0AC77BAB0303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5372" y="5794585"/>
            <a:ext cx="1714766" cy="912604"/>
          </a:xfrm>
          <a:prstGeom prst="rect">
            <a:avLst/>
          </a:prstGeom>
        </p:spPr>
      </p:pic>
      <p:pic>
        <p:nvPicPr>
          <p:cNvPr id="31" name="Image 30">
            <a:extLst>
              <a:ext uri="{FF2B5EF4-FFF2-40B4-BE49-F238E27FC236}">
                <a16:creationId xmlns:a16="http://schemas.microsoft.com/office/drawing/2014/main" id="{09DEB55E-7F72-4C4C-B78D-05B766E8A996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0554" y="-99383"/>
            <a:ext cx="6101420" cy="779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89417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fr-FR" dirty="0">
                <a:solidFill>
                  <a:schemeClr val="accent4"/>
                </a:solidFill>
              </a:rPr>
              <a:t>DEPOT DES DOSSIERS</a:t>
            </a:r>
            <a:br>
              <a:rPr lang="fr-FR" dirty="0">
                <a:solidFill>
                  <a:srgbClr val="2DA7DA"/>
                </a:solidFill>
              </a:rPr>
            </a:br>
            <a:endParaRPr lang="fr-FR" dirty="0"/>
          </a:p>
        </p:txBody>
      </p:sp>
      <p:pic>
        <p:nvPicPr>
          <p:cNvPr id="6" name="Espace réservé du contenu 5">
            <a:extLst>
              <a:ext uri="{FF2B5EF4-FFF2-40B4-BE49-F238E27FC236}">
                <a16:creationId xmlns:a16="http://schemas.microsoft.com/office/drawing/2014/main" id="{A673CE32-6F39-124D-B9E3-5415D56186E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38065" y="5395911"/>
            <a:ext cx="1325564" cy="1325564"/>
          </a:xfrm>
        </p:spPr>
      </p:pic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>
          <a:xfrm>
            <a:off x="2729948" y="6356350"/>
            <a:ext cx="6851374" cy="365125"/>
          </a:xfrm>
        </p:spPr>
        <p:txBody>
          <a:bodyPr/>
          <a:lstStyle/>
          <a:p>
            <a:pPr>
              <a:spcAft>
                <a:spcPts val="600"/>
              </a:spcAft>
            </a:pPr>
            <a:r>
              <a:rPr lang="fr-FR" i="0" dirty="0">
                <a:solidFill>
                  <a:srgbClr val="898989"/>
                </a:solidFill>
                <a:latin typeface="Bauhaus" pitchFamily="2" charset="0"/>
              </a:rPr>
              <a:t>Annie RAMIREZ, Secrétaire Nationale chargée de la Gouvernance</a:t>
            </a: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32E6C0C8-561A-483C-80C3-88FB4240A077}"/>
              </a:ext>
            </a:extLst>
          </p:cNvPr>
          <p:cNvSpPr txBox="1"/>
          <p:nvPr/>
        </p:nvSpPr>
        <p:spPr>
          <a:xfrm>
            <a:off x="1126435" y="1690688"/>
            <a:ext cx="10005756" cy="32624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200" dirty="0">
                <a:solidFill>
                  <a:srgbClr val="2DA7DA"/>
                </a:solidFill>
              </a:rPr>
              <a:t> </a:t>
            </a:r>
          </a:p>
          <a:p>
            <a:endParaRPr lang="fr-FR" dirty="0"/>
          </a:p>
          <a:p>
            <a:endParaRPr lang="fr-FR" dirty="0"/>
          </a:p>
          <a:p>
            <a:pPr algn="ctr"/>
            <a:r>
              <a:rPr lang="fr-FR" sz="3200" dirty="0"/>
              <a:t>SUR LE COMPTE ASSO </a:t>
            </a:r>
          </a:p>
          <a:p>
            <a:endParaRPr lang="fr-FR" sz="3200" dirty="0"/>
          </a:p>
          <a:p>
            <a:pPr algn="ctr"/>
            <a:r>
              <a:rPr lang="fr-FR" sz="3200" b="1" u="sng" dirty="0">
                <a:solidFill>
                  <a:srgbClr val="2DA7DA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https://lecompteasso.associations.gouv.fr</a:t>
            </a:r>
            <a:endParaRPr lang="fr-FR" sz="3200" dirty="0">
              <a:solidFill>
                <a:srgbClr val="2DA7DA"/>
              </a:solidFill>
            </a:endParaRPr>
          </a:p>
          <a:p>
            <a:endParaRPr lang="fr-FR" sz="2400" dirty="0"/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93220197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955220" y="487052"/>
            <a:ext cx="10004328" cy="1660483"/>
          </a:xfrm>
        </p:spPr>
        <p:txBody>
          <a:bodyPr>
            <a:normAutofit fontScale="90000"/>
          </a:bodyPr>
          <a:lstStyle/>
          <a:p>
            <a:pPr algn="ctr"/>
            <a:br>
              <a:rPr lang="fr-FR" dirty="0"/>
            </a:br>
            <a:br>
              <a:rPr lang="fr-FR" dirty="0"/>
            </a:br>
            <a:br>
              <a:rPr lang="fr-FR" dirty="0"/>
            </a:br>
            <a:br>
              <a:rPr lang="fr-FR" dirty="0"/>
            </a:br>
            <a:br>
              <a:rPr lang="fr-FR" dirty="0"/>
            </a:br>
            <a:br>
              <a:rPr lang="fr-FR" dirty="0">
                <a:solidFill>
                  <a:srgbClr val="00B0F0"/>
                </a:solidFill>
              </a:rPr>
            </a:br>
            <a:br>
              <a:rPr lang="fr-FR" dirty="0"/>
            </a:b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1736035" y="1616765"/>
            <a:ext cx="9417464" cy="3346301"/>
          </a:xfrm>
        </p:spPr>
        <p:txBody>
          <a:bodyPr>
            <a:normAutofit fontScale="92500" lnSpcReduction="10000"/>
          </a:bodyPr>
          <a:lstStyle/>
          <a:p>
            <a:endParaRPr lang="fr-FR" dirty="0"/>
          </a:p>
          <a:p>
            <a:endParaRPr lang="fr-FR" dirty="0"/>
          </a:p>
          <a:p>
            <a:endParaRPr lang="fr-FR" dirty="0">
              <a:solidFill>
                <a:srgbClr val="2DA7DA"/>
              </a:solidFill>
            </a:endParaRPr>
          </a:p>
          <a:p>
            <a:pPr marL="457200" indent="-457200" algn="ctr">
              <a:buBlip>
                <a:blip r:embed="rId2"/>
              </a:buBlip>
            </a:pPr>
            <a:r>
              <a:rPr lang="fr-FR" sz="3500" dirty="0">
                <a:solidFill>
                  <a:srgbClr val="2DA7DA"/>
                </a:solidFill>
              </a:rPr>
              <a:t>VERIFICATION DE LA COMPLETUDE DES DOSSIERS</a:t>
            </a:r>
          </a:p>
          <a:p>
            <a:pPr algn="ctr"/>
            <a:endParaRPr lang="fr-FR" sz="3500" dirty="0">
              <a:solidFill>
                <a:srgbClr val="EB9330"/>
              </a:solidFill>
            </a:endParaRPr>
          </a:p>
          <a:p>
            <a:pPr marL="457200" indent="-457200" algn="ctr">
              <a:buBlip>
                <a:blip r:embed="rId2"/>
              </a:buBlip>
            </a:pPr>
            <a:r>
              <a:rPr lang="fr-FR" sz="3500" dirty="0">
                <a:solidFill>
                  <a:srgbClr val="EB9330"/>
                </a:solidFill>
              </a:rPr>
              <a:t>MISE EN PLACE </a:t>
            </a:r>
          </a:p>
          <a:p>
            <a:pPr algn="ctr"/>
            <a:r>
              <a:rPr lang="fr-FR" sz="3500" dirty="0">
                <a:solidFill>
                  <a:srgbClr val="EB9330"/>
                </a:solidFill>
              </a:rPr>
              <a:t>D’UNE COMMISSION NATIONALE USEP</a:t>
            </a:r>
          </a:p>
          <a:p>
            <a:pPr algn="ctr"/>
            <a:endParaRPr lang="fr-FR" sz="3500" dirty="0">
              <a:solidFill>
                <a:srgbClr val="EB9330"/>
              </a:solidFill>
            </a:endParaRPr>
          </a:p>
          <a:p>
            <a:pPr algn="ctr"/>
            <a:endParaRPr lang="fr-FR" dirty="0">
              <a:solidFill>
                <a:srgbClr val="0070C0"/>
              </a:solidFill>
            </a:endParaRPr>
          </a:p>
          <a:p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>
          <a:xfrm>
            <a:off x="2809461" y="6356350"/>
            <a:ext cx="6414051" cy="365125"/>
          </a:xfrm>
        </p:spPr>
        <p:txBody>
          <a:bodyPr/>
          <a:lstStyle/>
          <a:p>
            <a:pPr>
              <a:spcAft>
                <a:spcPts val="600"/>
              </a:spcAft>
            </a:pPr>
            <a:r>
              <a:rPr lang="fr-FR" i="0" dirty="0">
                <a:solidFill>
                  <a:srgbClr val="898989"/>
                </a:solidFill>
                <a:latin typeface="Bauhaus" pitchFamily="2" charset="0"/>
              </a:rPr>
              <a:t>Annie RAMIREZ, Secrétaire Nationale chargée de la Gouvernance</a:t>
            </a:r>
          </a:p>
        </p:txBody>
      </p:sp>
      <p:pic>
        <p:nvPicPr>
          <p:cNvPr id="5" name="Espace réservé du contenu 5">
            <a:extLst>
              <a:ext uri="{FF2B5EF4-FFF2-40B4-BE49-F238E27FC236}">
                <a16:creationId xmlns:a16="http://schemas.microsoft.com/office/drawing/2014/main" id="{7BB7D941-2BC5-254E-A330-32CDAD55CE0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38065" y="5395911"/>
            <a:ext cx="1325564" cy="1325564"/>
          </a:xfrm>
          <a:prstGeom prst="rect">
            <a:avLst/>
          </a:prstGeom>
        </p:spPr>
      </p:pic>
      <p:sp>
        <p:nvSpPr>
          <p:cNvPr id="8" name="Titre 1">
            <a:extLst>
              <a:ext uri="{FF2B5EF4-FFF2-40B4-BE49-F238E27FC236}">
                <a16:creationId xmlns:a16="http://schemas.microsoft.com/office/drawing/2014/main" id="{DB00DB94-AD60-4448-81F9-1BCB98FD4069}"/>
              </a:ext>
            </a:extLst>
          </p:cNvPr>
          <p:cNvSpPr txBox="1">
            <a:spLocks/>
          </p:cNvSpPr>
          <p:nvPr/>
        </p:nvSpPr>
        <p:spPr>
          <a:xfrm>
            <a:off x="955220" y="389127"/>
            <a:ext cx="9682844" cy="1325563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00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fr-FR" sz="5400" b="1" kern="1200" cap="small" baseline="0" dirty="0">
                <a:solidFill>
                  <a:srgbClr val="FFC000"/>
                </a:solidFill>
                <a:latin typeface="+mj-lt"/>
                <a:ea typeface="+mn-ea"/>
                <a:cs typeface="+mn-cs"/>
              </a:defRPr>
            </a:lvl1pPr>
          </a:lstStyle>
          <a:p>
            <a:pPr algn="ctr"/>
            <a:r>
              <a:rPr lang="fr-FR" dirty="0">
                <a:solidFill>
                  <a:schemeClr val="accent4"/>
                </a:solidFill>
              </a:rPr>
              <a:t>ELIGIBILITE DES DOSSIERS</a:t>
            </a:r>
            <a:br>
              <a:rPr lang="fr-FR" dirty="0">
                <a:solidFill>
                  <a:srgbClr val="2DA7DA"/>
                </a:solidFill>
              </a:rPr>
            </a:b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4376432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77500" lnSpcReduction="20000"/>
          </a:bodyPr>
          <a:lstStyle/>
          <a:p>
            <a:endParaRPr lang="fr-FR" dirty="0">
              <a:solidFill>
                <a:srgbClr val="00B0F0"/>
              </a:solidFill>
            </a:endParaRPr>
          </a:p>
          <a:p>
            <a:endParaRPr lang="fr-FR" dirty="0">
              <a:solidFill>
                <a:srgbClr val="00B0F0"/>
              </a:solidFill>
            </a:endParaRPr>
          </a:p>
          <a:p>
            <a:endParaRPr lang="fr-FR" dirty="0">
              <a:solidFill>
                <a:srgbClr val="2DA7DA"/>
              </a:solidFill>
            </a:endParaRP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>
              <a:buNone/>
            </a:pPr>
            <a:r>
              <a:rPr lang="fr-FR" sz="2400" dirty="0">
                <a:solidFill>
                  <a:srgbClr val="00B0F0"/>
                </a:solidFill>
              </a:rPr>
              <a:t> </a:t>
            </a:r>
            <a:endParaRPr lang="fr-FR" dirty="0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194427" y="2151062"/>
            <a:ext cx="5183188" cy="823912"/>
          </a:xfrm>
        </p:spPr>
        <p:txBody>
          <a:bodyPr>
            <a:normAutofit fontScale="77500" lnSpcReduction="20000"/>
          </a:bodyPr>
          <a:lstStyle/>
          <a:p>
            <a:endParaRPr lang="fr-FR" sz="9600" dirty="0">
              <a:solidFill>
                <a:srgbClr val="00B050"/>
              </a:solidFill>
            </a:endParaRPr>
          </a:p>
          <a:p>
            <a:endParaRPr lang="fr-FR" sz="9600" dirty="0">
              <a:solidFill>
                <a:srgbClr val="00B050"/>
              </a:solidFill>
            </a:endParaRPr>
          </a:p>
          <a:p>
            <a:endParaRPr lang="fr-FR" dirty="0">
              <a:solidFill>
                <a:srgbClr val="2DA7DA"/>
              </a:solidFill>
            </a:endParaRP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5997575" y="3141661"/>
            <a:ext cx="5183188" cy="3762342"/>
          </a:xfrm>
        </p:spPr>
        <p:txBody>
          <a:bodyPr/>
          <a:lstStyle/>
          <a:p>
            <a:pPr marL="0" indent="0">
              <a:buNone/>
            </a:pPr>
            <a:r>
              <a:rPr lang="fr-FR" dirty="0"/>
              <a:t> </a:t>
            </a:r>
          </a:p>
          <a:p>
            <a:endParaRPr lang="fr-FR" dirty="0"/>
          </a:p>
        </p:txBody>
      </p:sp>
      <p:sp>
        <p:nvSpPr>
          <p:cNvPr id="7" name="Espace réservé du pied de page 6"/>
          <p:cNvSpPr>
            <a:spLocks noGrp="1"/>
          </p:cNvSpPr>
          <p:nvPr>
            <p:ph type="ftr" sz="quarter" idx="11"/>
          </p:nvPr>
        </p:nvSpPr>
        <p:spPr>
          <a:xfrm>
            <a:off x="2809461" y="6356350"/>
            <a:ext cx="6361043" cy="365125"/>
          </a:xfrm>
        </p:spPr>
        <p:txBody>
          <a:bodyPr/>
          <a:lstStyle/>
          <a:p>
            <a:pPr>
              <a:spcAft>
                <a:spcPts val="600"/>
              </a:spcAft>
            </a:pPr>
            <a:r>
              <a:rPr lang="fr-FR" i="0" dirty="0">
                <a:solidFill>
                  <a:srgbClr val="898989"/>
                </a:solidFill>
                <a:latin typeface="Bauhaus" pitchFamily="2" charset="0"/>
              </a:rPr>
              <a:t>Annie RAMIREZ, Secrétaire Nationale chargée de la Gouvernance</a:t>
            </a:r>
          </a:p>
        </p:txBody>
      </p:sp>
      <p:pic>
        <p:nvPicPr>
          <p:cNvPr id="8" name="Espace réservé du contenu 5">
            <a:extLst>
              <a:ext uri="{FF2B5EF4-FFF2-40B4-BE49-F238E27FC236}">
                <a16:creationId xmlns:a16="http://schemas.microsoft.com/office/drawing/2014/main" id="{255D3043-8097-D546-9945-7CC3CBB7A1B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38065" y="5395911"/>
            <a:ext cx="1325564" cy="1325564"/>
          </a:xfrm>
          <a:prstGeom prst="rect">
            <a:avLst/>
          </a:prstGeom>
        </p:spPr>
      </p:pic>
      <p:sp>
        <p:nvSpPr>
          <p:cNvPr id="9" name="ZoneTexte 8">
            <a:extLst>
              <a:ext uri="{FF2B5EF4-FFF2-40B4-BE49-F238E27FC236}">
                <a16:creationId xmlns:a16="http://schemas.microsoft.com/office/drawing/2014/main" id="{7DD16784-2137-4994-BD53-91F3B6787352}"/>
              </a:ext>
            </a:extLst>
          </p:cNvPr>
          <p:cNvSpPr txBox="1"/>
          <p:nvPr/>
        </p:nvSpPr>
        <p:spPr>
          <a:xfrm>
            <a:off x="1366906" y="1391185"/>
            <a:ext cx="9813857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fr-FR" sz="2400" dirty="0">
              <a:solidFill>
                <a:srgbClr val="00B0F0"/>
              </a:solidFill>
            </a:endParaRPr>
          </a:p>
          <a:p>
            <a:pPr algn="ctr"/>
            <a:endParaRPr lang="fr-FR" sz="2400" dirty="0"/>
          </a:p>
          <a:p>
            <a:pPr algn="ctr"/>
            <a:endParaRPr lang="fr-FR" sz="3200" dirty="0">
              <a:solidFill>
                <a:srgbClr val="0070C0"/>
              </a:solidFill>
            </a:endParaRPr>
          </a:p>
          <a:p>
            <a:pPr marL="457200" indent="-457200" algn="ctr">
              <a:buBlip>
                <a:blip r:embed="rId3"/>
              </a:buBlip>
            </a:pPr>
            <a:r>
              <a:rPr lang="fr-FR" sz="3200" dirty="0">
                <a:solidFill>
                  <a:srgbClr val="2DA7DA"/>
                </a:solidFill>
              </a:rPr>
              <a:t>JOINDRE VOTRE PROJET DE DEVELOPPEMENT</a:t>
            </a:r>
          </a:p>
          <a:p>
            <a:pPr algn="ctr"/>
            <a:endParaRPr lang="fr-FR" sz="3200" dirty="0">
              <a:solidFill>
                <a:srgbClr val="2DA7DA"/>
              </a:solidFill>
            </a:endParaRPr>
          </a:p>
          <a:p>
            <a:pPr marL="457200" indent="-457200" algn="ctr">
              <a:buBlip>
                <a:blip r:embed="rId3"/>
              </a:buBlip>
            </a:pPr>
            <a:r>
              <a:rPr lang="fr-FR" sz="3200" dirty="0">
                <a:solidFill>
                  <a:srgbClr val="FF0000"/>
                </a:solidFill>
              </a:rPr>
              <a:t>DEPOSER UNE OU PLUSIEURS ACTIONS </a:t>
            </a:r>
          </a:p>
        </p:txBody>
      </p:sp>
      <p:sp>
        <p:nvSpPr>
          <p:cNvPr id="12" name="Titre 1">
            <a:extLst>
              <a:ext uri="{FF2B5EF4-FFF2-40B4-BE49-F238E27FC236}">
                <a16:creationId xmlns:a16="http://schemas.microsoft.com/office/drawing/2014/main" id="{57BDC4D6-E69D-4F26-8BCC-2756D9CBCBBA}"/>
              </a:ext>
            </a:extLst>
          </p:cNvPr>
          <p:cNvSpPr txBox="1">
            <a:spLocks/>
          </p:cNvSpPr>
          <p:nvPr/>
        </p:nvSpPr>
        <p:spPr>
          <a:xfrm>
            <a:off x="955220" y="136525"/>
            <a:ext cx="9682844" cy="1325563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67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fr-FR" sz="5400" b="1" kern="1200" cap="small" baseline="0" dirty="0">
                <a:solidFill>
                  <a:srgbClr val="FFC000"/>
                </a:solidFill>
                <a:latin typeface="+mj-lt"/>
                <a:ea typeface="+mn-ea"/>
                <a:cs typeface="+mn-cs"/>
              </a:defRPr>
            </a:lvl1pPr>
          </a:lstStyle>
          <a:p>
            <a:pPr algn="ctr"/>
            <a:r>
              <a:rPr lang="fr-FR" dirty="0">
                <a:solidFill>
                  <a:schemeClr val="accent4"/>
                </a:solidFill>
              </a:rPr>
              <a:t>CRITERES DE VALIDATION DES DOSSIERS</a:t>
            </a:r>
            <a:br>
              <a:rPr lang="fr-FR" dirty="0">
                <a:solidFill>
                  <a:srgbClr val="2DA7DA"/>
                </a:solidFill>
              </a:rPr>
            </a:b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4491736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FAA077EE-D0EC-4331-AB6B-2450942DCC5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73426" y="1208015"/>
            <a:ext cx="10392230" cy="5148335"/>
          </a:xfrm>
        </p:spPr>
        <p:txBody>
          <a:bodyPr anchor="ctr">
            <a:normAutofit/>
          </a:bodyPr>
          <a:lstStyle/>
          <a:p>
            <a:endParaRPr lang="fr-FR" dirty="0">
              <a:solidFill>
                <a:srgbClr val="00B0F0"/>
              </a:solidFill>
            </a:endParaRPr>
          </a:p>
          <a:p>
            <a:pPr marL="457200" indent="-457200" algn="ctr">
              <a:buBlip>
                <a:blip r:embed="rId2"/>
              </a:buBlip>
            </a:pPr>
            <a:r>
              <a:rPr lang="fr-FR" sz="3200" dirty="0">
                <a:solidFill>
                  <a:srgbClr val="2DA7DA"/>
                </a:solidFill>
              </a:rPr>
              <a:t>ATTRIBUTION D’UNE SOMME PAR L’USEP NATIONALE</a:t>
            </a:r>
          </a:p>
          <a:p>
            <a:pPr algn="ctr"/>
            <a:endParaRPr lang="fr-FR" sz="3200" dirty="0">
              <a:solidFill>
                <a:srgbClr val="2DA7DA"/>
              </a:solidFill>
            </a:endParaRPr>
          </a:p>
          <a:p>
            <a:pPr marL="457200" indent="-457200" algn="ctr">
              <a:lnSpc>
                <a:spcPct val="150000"/>
              </a:lnSpc>
              <a:buBlip>
                <a:blip r:embed="rId2"/>
              </a:buBlip>
            </a:pPr>
            <a:r>
              <a:rPr lang="fr-FR" sz="3200" dirty="0">
                <a:solidFill>
                  <a:srgbClr val="9FC76E"/>
                </a:solidFill>
              </a:rPr>
              <a:t>VERSEMENT DES DOTATIONS AUX COMITES PAR L’AGENCE NATIONALE DU SPORT</a:t>
            </a:r>
          </a:p>
          <a:p>
            <a:endParaRPr lang="fr-FR" dirty="0">
              <a:solidFill>
                <a:srgbClr val="00B0F0"/>
              </a:solidFill>
            </a:endParaRPr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72D18DD1-DAED-4130-B86D-075F84CEF6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756452" y="6356350"/>
            <a:ext cx="6533322" cy="365125"/>
          </a:xfrm>
        </p:spPr>
        <p:txBody>
          <a:bodyPr/>
          <a:lstStyle/>
          <a:p>
            <a:pPr>
              <a:spcAft>
                <a:spcPts val="600"/>
              </a:spcAft>
            </a:pPr>
            <a:r>
              <a:rPr lang="fr-FR" i="0" dirty="0">
                <a:solidFill>
                  <a:srgbClr val="898989"/>
                </a:solidFill>
                <a:latin typeface="Bauhaus" pitchFamily="2" charset="0"/>
              </a:rPr>
              <a:t>Annie RAMIREZ, Secrétaire Nationale chargée de la Gouvernance</a:t>
            </a:r>
          </a:p>
        </p:txBody>
      </p:sp>
      <p:sp>
        <p:nvSpPr>
          <p:cNvPr id="7" name="Titre 1">
            <a:extLst>
              <a:ext uri="{FF2B5EF4-FFF2-40B4-BE49-F238E27FC236}">
                <a16:creationId xmlns:a16="http://schemas.microsoft.com/office/drawing/2014/main" id="{843E561A-A6AF-4CDD-A9A0-46CDAB807006}"/>
              </a:ext>
            </a:extLst>
          </p:cNvPr>
          <p:cNvSpPr txBox="1">
            <a:spLocks/>
          </p:cNvSpPr>
          <p:nvPr/>
        </p:nvSpPr>
        <p:spPr>
          <a:xfrm>
            <a:off x="955221" y="365125"/>
            <a:ext cx="9682844" cy="1325563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82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fr-FR" sz="5400" b="1" kern="1200" cap="small" baseline="0" dirty="0">
                <a:solidFill>
                  <a:srgbClr val="FFC000"/>
                </a:solidFill>
                <a:latin typeface="+mj-lt"/>
                <a:ea typeface="+mn-ea"/>
                <a:cs typeface="+mn-cs"/>
              </a:defRPr>
            </a:lvl1pPr>
          </a:lstStyle>
          <a:p>
            <a:pPr algn="ctr"/>
            <a:r>
              <a:rPr lang="fr-FR" dirty="0">
                <a:solidFill>
                  <a:schemeClr val="accent4"/>
                </a:solidFill>
              </a:rPr>
              <a:t>VALIDATION DES DOSSIERS</a:t>
            </a:r>
            <a:br>
              <a:rPr lang="fr-FR" dirty="0">
                <a:solidFill>
                  <a:srgbClr val="2DA7DA"/>
                </a:solidFill>
              </a:rPr>
            </a:b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5200160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7F1A5A58-596C-46DF-8D03-A6EE92733B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67270" y="6356350"/>
            <a:ext cx="5989982" cy="365125"/>
          </a:xfrm>
        </p:spPr>
        <p:txBody>
          <a:bodyPr/>
          <a:lstStyle/>
          <a:p>
            <a:pPr>
              <a:spcAft>
                <a:spcPts val="600"/>
              </a:spcAft>
            </a:pPr>
            <a:r>
              <a:rPr lang="fr-FR" i="0" dirty="0">
                <a:solidFill>
                  <a:srgbClr val="898989"/>
                </a:solidFill>
                <a:latin typeface="Bauhaus" pitchFamily="2" charset="0"/>
              </a:rPr>
              <a:t>Annie RAMIREZ, Secrétaire Nationale chargée de la Gouvernance</a:t>
            </a:r>
          </a:p>
        </p:txBody>
      </p:sp>
      <p:sp>
        <p:nvSpPr>
          <p:cNvPr id="7" name="Titre 1">
            <a:extLst>
              <a:ext uri="{FF2B5EF4-FFF2-40B4-BE49-F238E27FC236}">
                <a16:creationId xmlns:a16="http://schemas.microsoft.com/office/drawing/2014/main" id="{9492BDB7-FAB7-4422-A6BB-113A7AC2E13B}"/>
              </a:ext>
            </a:extLst>
          </p:cNvPr>
          <p:cNvSpPr txBox="1">
            <a:spLocks/>
          </p:cNvSpPr>
          <p:nvPr/>
        </p:nvSpPr>
        <p:spPr>
          <a:xfrm>
            <a:off x="955221" y="365125"/>
            <a:ext cx="9682844" cy="1325563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00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fr-FR" sz="5400" b="1" kern="1200" cap="small" baseline="0" dirty="0">
                <a:solidFill>
                  <a:srgbClr val="FFC000"/>
                </a:solidFill>
                <a:latin typeface="+mj-lt"/>
                <a:ea typeface="+mn-ea"/>
                <a:cs typeface="+mn-cs"/>
              </a:defRPr>
            </a:lvl1pPr>
          </a:lstStyle>
          <a:p>
            <a:pPr algn="ctr"/>
            <a:r>
              <a:rPr lang="fr-FR" dirty="0">
                <a:solidFill>
                  <a:schemeClr val="accent4"/>
                </a:solidFill>
              </a:rPr>
              <a:t>ECHEANCIER</a:t>
            </a:r>
            <a:br>
              <a:rPr lang="fr-FR" dirty="0">
                <a:solidFill>
                  <a:srgbClr val="2DA7DA"/>
                </a:solidFill>
              </a:rPr>
            </a:br>
            <a:endParaRPr lang="fr-FR" dirty="0"/>
          </a:p>
        </p:txBody>
      </p:sp>
      <p:sp>
        <p:nvSpPr>
          <p:cNvPr id="8" name="ZoneTexte 4">
            <a:extLst>
              <a:ext uri="{FF2B5EF4-FFF2-40B4-BE49-F238E27FC236}">
                <a16:creationId xmlns:a16="http://schemas.microsoft.com/office/drawing/2014/main" id="{20339AFC-496A-4F98-AB08-42E50D11AD0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55222" y="1268537"/>
            <a:ext cx="10408104" cy="52629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buBlip>
                <a:blip r:embed="rId2"/>
              </a:buBlip>
            </a:pPr>
            <a:r>
              <a:rPr lang="fr-FR" altLang="fr-FR" sz="2800" dirty="0">
                <a:latin typeface="+mn-lt"/>
                <a:sym typeface="Wingdings" panose="05000000000000000000" pitchFamily="2" charset="2"/>
              </a:rPr>
              <a:t> </a:t>
            </a:r>
            <a:r>
              <a:rPr lang="fr-FR" sz="2800" dirty="0">
                <a:solidFill>
                  <a:schemeClr val="bg2">
                    <a:lumMod val="50000"/>
                  </a:schemeClr>
                </a:solidFill>
                <a:latin typeface="+mn-lt"/>
              </a:rPr>
              <a:t>FIN AVRIL 2019 : OUVERTURE DU COMPTE ASSO </a:t>
            </a:r>
          </a:p>
          <a:p>
            <a:pPr eaLnBrk="1" hangingPunct="1"/>
            <a:endParaRPr lang="fr-FR" sz="2800" dirty="0">
              <a:solidFill>
                <a:schemeClr val="bg2">
                  <a:lumMod val="50000"/>
                </a:schemeClr>
              </a:solidFill>
              <a:latin typeface="+mn-lt"/>
            </a:endParaRPr>
          </a:p>
          <a:p>
            <a:pPr eaLnBrk="1" hangingPunct="1">
              <a:buBlip>
                <a:blip r:embed="rId2"/>
              </a:buBlip>
            </a:pPr>
            <a:r>
              <a:rPr lang="fr-FR" sz="2800" dirty="0">
                <a:solidFill>
                  <a:srgbClr val="00B0F0"/>
                </a:solidFill>
                <a:latin typeface="+mn-lt"/>
              </a:rPr>
              <a:t> FIN MAI 2019 :  FERMETURE DU COMPTE ASSO</a:t>
            </a:r>
          </a:p>
          <a:p>
            <a:pPr eaLnBrk="1" hangingPunct="1"/>
            <a:endParaRPr lang="fr-FR" sz="2800" dirty="0">
              <a:solidFill>
                <a:srgbClr val="00B0F0"/>
              </a:solidFill>
              <a:latin typeface="+mn-lt"/>
            </a:endParaRPr>
          </a:p>
          <a:p>
            <a:pPr eaLnBrk="1" hangingPunct="1">
              <a:buBlip>
                <a:blip r:embed="rId2"/>
              </a:buBlip>
            </a:pPr>
            <a:r>
              <a:rPr lang="fr-FR" sz="2800" dirty="0">
                <a:solidFill>
                  <a:srgbClr val="FFC000"/>
                </a:solidFill>
                <a:latin typeface="+mn-lt"/>
              </a:rPr>
              <a:t> JUIN 2019 :  VALIDATION DES DOSSIERS ET ENVOI DES NOTIFICATIONS FINANCIERES</a:t>
            </a:r>
          </a:p>
          <a:p>
            <a:pPr eaLnBrk="1" hangingPunct="1"/>
            <a:endParaRPr lang="fr-FR" sz="2800" dirty="0">
              <a:solidFill>
                <a:srgbClr val="FFC000"/>
              </a:solidFill>
              <a:latin typeface="+mn-lt"/>
            </a:endParaRPr>
          </a:p>
          <a:p>
            <a:pPr eaLnBrk="1" hangingPunct="1">
              <a:buBlip>
                <a:blip r:embed="rId2"/>
              </a:buBlip>
            </a:pPr>
            <a:r>
              <a:rPr lang="fr-FR" sz="2800" dirty="0">
                <a:solidFill>
                  <a:srgbClr val="FF0000"/>
                </a:solidFill>
                <a:latin typeface="+mn-lt"/>
              </a:rPr>
              <a:t> MI JUILLET 2019 :  DEBUT DES MISES EN PAIEMENT PAR L’AGENCE NATIONALE DU SPORT</a:t>
            </a:r>
          </a:p>
          <a:p>
            <a:pPr eaLnBrk="1" hangingPunct="1"/>
            <a:endParaRPr lang="fr-FR" sz="2800" dirty="0">
              <a:solidFill>
                <a:srgbClr val="FF0000"/>
              </a:solidFill>
              <a:latin typeface="+mn-lt"/>
            </a:endParaRPr>
          </a:p>
          <a:p>
            <a:pPr eaLnBrk="1" hangingPunct="1">
              <a:buBlip>
                <a:blip r:embed="rId2"/>
              </a:buBlip>
            </a:pPr>
            <a:r>
              <a:rPr lang="fr-FR" sz="2800" dirty="0">
                <a:solidFill>
                  <a:srgbClr val="00B050"/>
                </a:solidFill>
                <a:latin typeface="+mn-lt"/>
              </a:rPr>
              <a:t> JUIN 2020 :  COMPTE RENDU DES ACTIONS FINANCEES</a:t>
            </a:r>
            <a:endParaRPr lang="fr-FR" altLang="fr-FR" sz="3600" dirty="0">
              <a:latin typeface="Bauhaus" pitchFamily="2" charset="0"/>
              <a:sym typeface="Wingdings" panose="05000000000000000000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14073967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>
          <a:xfrm>
            <a:off x="2703443" y="6356350"/>
            <a:ext cx="6149009" cy="365125"/>
          </a:xfrm>
        </p:spPr>
        <p:txBody>
          <a:bodyPr/>
          <a:lstStyle/>
          <a:p>
            <a:pPr>
              <a:spcAft>
                <a:spcPts val="600"/>
              </a:spcAft>
            </a:pPr>
            <a:r>
              <a:rPr lang="fr-FR" i="0" dirty="0">
                <a:solidFill>
                  <a:srgbClr val="898989"/>
                </a:solidFill>
                <a:latin typeface="Bauhaus" pitchFamily="2" charset="0"/>
              </a:rPr>
              <a:t>Annie RAMIREZ, Secrétaire Nationale chargée de la Gouvernance</a:t>
            </a:r>
          </a:p>
        </p:txBody>
      </p:sp>
      <p:pic>
        <p:nvPicPr>
          <p:cNvPr id="4" name="Espace réservé du contenu 5">
            <a:extLst>
              <a:ext uri="{FF2B5EF4-FFF2-40B4-BE49-F238E27FC236}">
                <a16:creationId xmlns:a16="http://schemas.microsoft.com/office/drawing/2014/main" id="{A5F475F3-16DC-0444-8DB8-F8B11AC62BB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38065" y="5395911"/>
            <a:ext cx="1325564" cy="1325564"/>
          </a:xfrm>
          <a:prstGeom prst="rect">
            <a:avLst/>
          </a:prstGeom>
        </p:spPr>
      </p:pic>
      <p:sp>
        <p:nvSpPr>
          <p:cNvPr id="8" name="Titre 1">
            <a:extLst>
              <a:ext uri="{FF2B5EF4-FFF2-40B4-BE49-F238E27FC236}">
                <a16:creationId xmlns:a16="http://schemas.microsoft.com/office/drawing/2014/main" id="{F39C846E-972F-434E-94C6-EC60F3246A06}"/>
              </a:ext>
            </a:extLst>
          </p:cNvPr>
          <p:cNvSpPr txBox="1">
            <a:spLocks/>
          </p:cNvSpPr>
          <p:nvPr/>
        </p:nvSpPr>
        <p:spPr>
          <a:xfrm>
            <a:off x="955221" y="365125"/>
            <a:ext cx="9682844" cy="1325563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67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fr-FR" sz="5400" b="1" kern="1200" cap="small" baseline="0" dirty="0">
                <a:solidFill>
                  <a:srgbClr val="FFC000"/>
                </a:solidFill>
                <a:latin typeface="+mj-lt"/>
                <a:ea typeface="+mn-ea"/>
                <a:cs typeface="+mn-cs"/>
              </a:defRPr>
            </a:lvl1pPr>
          </a:lstStyle>
          <a:p>
            <a:pPr algn="ctr"/>
            <a:r>
              <a:rPr lang="fr-FR" dirty="0">
                <a:solidFill>
                  <a:schemeClr val="accent4"/>
                </a:solidFill>
              </a:rPr>
              <a:t>EVALUATION DES PROJETS FINANCES</a:t>
            </a:r>
            <a:br>
              <a:rPr lang="fr-FR" dirty="0">
                <a:solidFill>
                  <a:srgbClr val="2DA7DA"/>
                </a:solidFill>
              </a:rPr>
            </a:br>
            <a:endParaRPr lang="fr-FR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F68E0FCD-5A4B-4691-B249-D4526DC4DC36}"/>
              </a:ext>
            </a:extLst>
          </p:cNvPr>
          <p:cNvSpPr/>
          <p:nvPr/>
        </p:nvSpPr>
        <p:spPr>
          <a:xfrm>
            <a:off x="1618003" y="2059654"/>
            <a:ext cx="9682844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Blip>
                <a:blip r:embed="rId3"/>
              </a:buBlip>
            </a:pPr>
            <a:r>
              <a:rPr lang="fr-FR" altLang="fr-FR" sz="3200" dirty="0">
                <a:latin typeface="Bauhaus" pitchFamily="2" charset="0"/>
                <a:sym typeface="Wingdings" panose="05000000000000000000" pitchFamily="2" charset="2"/>
              </a:rPr>
              <a:t> </a:t>
            </a:r>
            <a:r>
              <a:rPr lang="fr-FR" sz="3200" dirty="0">
                <a:solidFill>
                  <a:srgbClr val="00B0F0"/>
                </a:solidFill>
              </a:rPr>
              <a:t>COMPLETER LE DOCUMENT CERFA </a:t>
            </a:r>
          </a:p>
          <a:p>
            <a:endParaRPr lang="fr-FR" sz="3200" dirty="0">
              <a:solidFill>
                <a:srgbClr val="00B0F0"/>
              </a:solidFill>
            </a:endParaRPr>
          </a:p>
          <a:p>
            <a:pPr>
              <a:buBlip>
                <a:blip r:embed="rId3"/>
              </a:buBlip>
            </a:pPr>
            <a:r>
              <a:rPr lang="fr-FR" sz="3200" dirty="0">
                <a:solidFill>
                  <a:srgbClr val="00B0F0"/>
                </a:solidFill>
              </a:rPr>
              <a:t> </a:t>
            </a:r>
            <a:r>
              <a:rPr lang="fr-FR" sz="3200" dirty="0">
                <a:solidFill>
                  <a:srgbClr val="FF0000"/>
                </a:solidFill>
              </a:rPr>
              <a:t>JOINDRE LES JUSTIFICATIFS DES ACTIONS</a:t>
            </a:r>
          </a:p>
          <a:p>
            <a:endParaRPr lang="fr-FR" sz="3200" dirty="0">
              <a:solidFill>
                <a:srgbClr val="FF0000"/>
              </a:solidFill>
            </a:endParaRPr>
          </a:p>
          <a:p>
            <a:pPr>
              <a:buBlip>
                <a:blip r:embed="rId3"/>
              </a:buBlip>
            </a:pPr>
            <a:r>
              <a:rPr lang="fr-FR" sz="3200" dirty="0">
                <a:solidFill>
                  <a:srgbClr val="00B050"/>
                </a:solidFill>
              </a:rPr>
              <a:t> ENVOI DES DOCUMENTS A L’USEP NATIONALE</a:t>
            </a:r>
          </a:p>
          <a:p>
            <a:endParaRPr lang="fr-FR" altLang="fr-FR" sz="2800" dirty="0">
              <a:latin typeface="Bauhaus" pitchFamily="2" charset="0"/>
              <a:sym typeface="Wingdings" panose="05000000000000000000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2425298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pied de page 1"/>
          <p:cNvSpPr>
            <a:spLocks noGrp="1"/>
          </p:cNvSpPr>
          <p:nvPr>
            <p:ph type="ftr" sz="quarter" idx="11"/>
          </p:nvPr>
        </p:nvSpPr>
        <p:spPr>
          <a:xfrm>
            <a:off x="3021496" y="6356350"/>
            <a:ext cx="6281530" cy="365125"/>
          </a:xfrm>
        </p:spPr>
        <p:txBody>
          <a:bodyPr/>
          <a:lstStyle/>
          <a:p>
            <a:pPr>
              <a:spcAft>
                <a:spcPts val="600"/>
              </a:spcAft>
            </a:pPr>
            <a:r>
              <a:rPr lang="fr-FR" i="0" dirty="0">
                <a:solidFill>
                  <a:srgbClr val="898989"/>
                </a:solidFill>
                <a:latin typeface="Bauhaus" pitchFamily="2" charset="0"/>
              </a:rPr>
              <a:t>Annie RAMIREZ, Secrétaire Nationale chargée de la Gouvernance</a:t>
            </a:r>
          </a:p>
        </p:txBody>
      </p:sp>
      <p:pic>
        <p:nvPicPr>
          <p:cNvPr id="3" name="Espace réservé du contenu 5">
            <a:extLst>
              <a:ext uri="{FF2B5EF4-FFF2-40B4-BE49-F238E27FC236}">
                <a16:creationId xmlns:a16="http://schemas.microsoft.com/office/drawing/2014/main" id="{F6D62796-467F-144C-8586-93A9B927996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38065" y="5395911"/>
            <a:ext cx="1325564" cy="1325564"/>
          </a:xfrm>
          <a:prstGeom prst="rect">
            <a:avLst/>
          </a:prstGeom>
        </p:spPr>
      </p:pic>
      <p:sp>
        <p:nvSpPr>
          <p:cNvPr id="4" name="ZoneTexte 3">
            <a:extLst>
              <a:ext uri="{FF2B5EF4-FFF2-40B4-BE49-F238E27FC236}">
                <a16:creationId xmlns:a16="http://schemas.microsoft.com/office/drawing/2014/main" id="{BCD17982-D3C6-4B26-BAEF-AB630FF60658}"/>
              </a:ext>
            </a:extLst>
          </p:cNvPr>
          <p:cNvSpPr txBox="1"/>
          <p:nvPr/>
        </p:nvSpPr>
        <p:spPr>
          <a:xfrm>
            <a:off x="0" y="1979591"/>
            <a:ext cx="12192000" cy="34163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fr-FR" sz="4800" dirty="0">
                <a:solidFill>
                  <a:srgbClr val="00B0F0"/>
                </a:solidFill>
              </a:rPr>
              <a:t>MERCI POUR VOTRE</a:t>
            </a:r>
          </a:p>
          <a:p>
            <a:pPr algn="ctr"/>
            <a:endParaRPr lang="fr-FR" sz="4800" dirty="0">
              <a:solidFill>
                <a:srgbClr val="00B0F0"/>
              </a:solidFill>
            </a:endParaRPr>
          </a:p>
          <a:p>
            <a:pPr algn="ctr"/>
            <a:r>
              <a:rPr lang="fr-FR" sz="4800" dirty="0">
                <a:solidFill>
                  <a:srgbClr val="00B0F0"/>
                </a:solidFill>
              </a:rPr>
              <a:t> ATTENTION !</a:t>
            </a:r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0859779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USEP">
      <a:majorFont>
        <a:latin typeface="Bauhaus"/>
        <a:ea typeface=""/>
        <a:cs typeface=""/>
      </a:majorFont>
      <a:minorFont>
        <a:latin typeface="Bauhau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274</TotalTime>
  <Words>225</Words>
  <Application>Microsoft Office PowerPoint</Application>
  <PresentationFormat>Grand écran</PresentationFormat>
  <Paragraphs>64</Paragraphs>
  <Slides>8</Slides>
  <Notes>1</Notes>
  <HiddenSlides>0</HiddenSlides>
  <MMClips>0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8</vt:i4>
      </vt:variant>
    </vt:vector>
  </HeadingPairs>
  <TitlesOfParts>
    <vt:vector size="14" baseType="lpstr">
      <vt:lpstr>Arial</vt:lpstr>
      <vt:lpstr>Bauhaus</vt:lpstr>
      <vt:lpstr>Bauhaus 93</vt:lpstr>
      <vt:lpstr>Calibri</vt:lpstr>
      <vt:lpstr>Wingdings</vt:lpstr>
      <vt:lpstr>Thème Office</vt:lpstr>
      <vt:lpstr> le  C.N.D.S.</vt:lpstr>
      <vt:lpstr>DEPOT DES DOSSIERS </vt:lpstr>
      <vt:lpstr>       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ASSEMBLEE GENERALE 2019</dc:title>
  <dc:creator>Utilisateur Microsoft Office</dc:creator>
  <cp:lastModifiedBy>Annie Ramirez</cp:lastModifiedBy>
  <cp:revision>34</cp:revision>
  <dcterms:created xsi:type="dcterms:W3CDTF">2019-03-18T13:10:50Z</dcterms:created>
  <dcterms:modified xsi:type="dcterms:W3CDTF">2019-04-18T13:01:21Z</dcterms:modified>
</cp:coreProperties>
</file>